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CB3_B24A1A73.xml" ContentType="application/vnd.ms-powerpoint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CB4_487B4524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modernComment_945_D010341B.xml" ContentType="application/vnd.ms-powerpoint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modernComment_940_4AB667BC.xml" ContentType="application/vnd.ms-powerpoint.comments+xml"/>
  <Override PartName="/ppt/comments/modernComment_952_E3B09202.xml" ContentType="application/vnd.ms-powerpoint.comments+xml"/>
  <Override PartName="/ppt/notesSlides/notesSlide19.xml" ContentType="application/vnd.openxmlformats-officedocument.presentationml.notesSlide+xml"/>
  <Override PartName="/ppt/comments/modernComment_942_C7262843.xml" ContentType="application/vnd.ms-powerpoint.comments+xml"/>
  <Override PartName="/ppt/notesSlides/notesSlide20.xml" ContentType="application/vnd.openxmlformats-officedocument.presentationml.notesSlide+xml"/>
  <Override PartName="/ppt/comments/modernComment_62C_DEF0F664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340" r:id="rId5"/>
    <p:sldId id="256" r:id="rId6"/>
    <p:sldId id="796" r:id="rId7"/>
    <p:sldId id="2332" r:id="rId8"/>
    <p:sldId id="823" r:id="rId9"/>
    <p:sldId id="3251" r:id="rId10"/>
    <p:sldId id="822" r:id="rId11"/>
    <p:sldId id="3252" r:id="rId12"/>
    <p:sldId id="2384" r:id="rId13"/>
    <p:sldId id="2389" r:id="rId14"/>
    <p:sldId id="790" r:id="rId15"/>
    <p:sldId id="2152" r:id="rId16"/>
    <p:sldId id="2382" r:id="rId17"/>
    <p:sldId id="2383" r:id="rId18"/>
    <p:sldId id="2391" r:id="rId19"/>
    <p:sldId id="2369" r:id="rId20"/>
    <p:sldId id="2388" r:id="rId21"/>
    <p:sldId id="2335" r:id="rId22"/>
    <p:sldId id="4672" r:id="rId23"/>
    <p:sldId id="2376" r:id="rId24"/>
    <p:sldId id="827" r:id="rId25"/>
    <p:sldId id="2373" r:id="rId26"/>
    <p:sldId id="2374" r:id="rId27"/>
    <p:sldId id="2372" r:id="rId28"/>
    <p:sldId id="2368" r:id="rId29"/>
    <p:sldId id="2386" r:id="rId30"/>
    <p:sldId id="2370" r:id="rId31"/>
    <p:sldId id="1635" r:id="rId32"/>
    <p:sldId id="1580" r:id="rId33"/>
    <p:sldId id="467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F7B84DBD-6979-2241-B957-8DB2DE1FBCB1}">
          <p14:sldIdLst>
            <p14:sldId id="340"/>
            <p14:sldId id="256"/>
          </p14:sldIdLst>
        </p14:section>
        <p14:section name="How it works" id="{5F13AC91-0047-4515-8D13-9B7D6FAA0342}">
          <p14:sldIdLst>
            <p14:sldId id="796"/>
            <p14:sldId id="2332"/>
            <p14:sldId id="823"/>
            <p14:sldId id="3251"/>
            <p14:sldId id="822"/>
            <p14:sldId id="3252"/>
            <p14:sldId id="2384"/>
          </p14:sldIdLst>
        </p14:section>
        <p14:section name="EnglishConnect difference" id="{062934C7-2424-4A38-86CF-7563E3A791B7}">
          <p14:sldIdLst>
            <p14:sldId id="2389"/>
            <p14:sldId id="790"/>
            <p14:sldId id="2152"/>
            <p14:sldId id="2382"/>
            <p14:sldId id="2383"/>
            <p14:sldId id="2391"/>
            <p14:sldId id="2369"/>
            <p14:sldId id="2388"/>
            <p14:sldId id="2335"/>
            <p14:sldId id="4672"/>
            <p14:sldId id="2376"/>
            <p14:sldId id="827"/>
            <p14:sldId id="2373"/>
            <p14:sldId id="2374"/>
            <p14:sldId id="2372"/>
            <p14:sldId id="2368"/>
            <p14:sldId id="2386"/>
            <p14:sldId id="2370"/>
            <p14:sldId id="1635"/>
            <p14:sldId id="1580"/>
            <p14:sldId id="46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85D405-1711-1831-477F-C787C7AED583}" name="Brian T. Fogelberg" initials="BF" userId="S::btfogelberg@churchofjesuschrist.org::1f6ae3f9-19fc-49dd-9903-364b80dd3a35" providerId="AD"/>
  <p188:author id="{5D51D720-5982-B984-2DBF-435C4866AEA4}" name="Heather M. Porter" initials="HP" userId="S::peng@churchofjesuschrist.org::a1a0721d-49f3-47e2-a978-2f1417934326" providerId="AD"/>
  <p188:author id="{C8B20735-A759-B601-A480-7F78478AA43C}" name="Eric Eames" initials="EE" userId="S::ezeames@churchofjesuschrist.org::06bdddd5-1534-4c97-9705-6ccfbde64bab" providerId="AD"/>
  <p188:author id="{72C0B539-49F2-F39A-CA35-868BD0F2DB07}" name="Breanne Su'a" initials="BS" userId="S::brichards111@churchofjesuschrist.org::af39664e-f38d-4a6d-a5e8-a9728706e250" providerId="AD"/>
  <p188:author id="{7F53F03F-B685-1726-08D6-9131CED005D3}" name="Krista Tripodi" initials="" userId="S::ktrip42@churchofjesuschrist.org::59ef1354-abc1-481b-9b04-be6e7a4c3fbd" providerId="AD"/>
  <p188:author id="{FED73FBC-A036-D1F6-3299-491A76AB1ED9}" name="Kami Walker" initials="KW" userId="S::kamiwalker@churchofjesuschrist.org::a6eb77e7-33bd-4c57-a3cf-538d131ebd75" providerId="AD"/>
  <p188:author id="{2F795EBD-BA18-4015-F5E2-8643B364FB87}" name="Natalia Ward" initials="NW" userId="S::ncd3of7@churchofjesuschrist.org::7cb27ef5-4a0d-4203-b11e-a0524e822192" providerId="AD"/>
  <p188:author id="{193ED3EE-1B5B-A79E-097D-D43F4ED7D720}" name="Brandon Luke" initials="BL" userId="S::bluke13@churchofjesuschrist.org::253ccc52-c09c-42b6-9bfb-5086e6a8c6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831"/>
    <a:srgbClr val="318D43"/>
    <a:srgbClr val="6DB344"/>
    <a:srgbClr val="235C35"/>
    <a:srgbClr val="E6E7E8"/>
    <a:srgbClr val="D7E2AB"/>
    <a:srgbClr val="E8ECD2"/>
    <a:srgbClr val="ABACAE"/>
    <a:srgbClr val="58595B"/>
    <a:srgbClr val="F19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77"/>
  </p:normalViewPr>
  <p:slideViewPr>
    <p:cSldViewPr snapToGrid="0">
      <p:cViewPr varScale="1">
        <p:scale>
          <a:sx n="101" d="100"/>
          <a:sy n="101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837344413820848E-2"/>
          <c:y val="0.18811274537148392"/>
          <c:w val="0.97432531117235832"/>
          <c:h val="0.600331706411488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Employed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Not at all</c:v>
                </c:pt>
                <c:pt idx="1">
                  <c:v>Not well</c:v>
                </c:pt>
                <c:pt idx="2">
                  <c:v>Well</c:v>
                </c:pt>
                <c:pt idx="3">
                  <c:v>Very well</c:v>
                </c:pt>
                <c:pt idx="4">
                  <c:v>Native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0.84099999999999997</c:v>
                </c:pt>
                <c:pt idx="1">
                  <c:v>0.91600000000000004</c:v>
                </c:pt>
                <c:pt idx="2">
                  <c:v>0.93899999999999995</c:v>
                </c:pt>
                <c:pt idx="3">
                  <c:v>0.95099999999999996</c:v>
                </c:pt>
                <c:pt idx="4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1-432A-B0A8-086E1F986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Employed Full-Time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Not at all</c:v>
                </c:pt>
                <c:pt idx="1">
                  <c:v>Not well</c:v>
                </c:pt>
                <c:pt idx="2">
                  <c:v>Well</c:v>
                </c:pt>
                <c:pt idx="3">
                  <c:v>Very well</c:v>
                </c:pt>
                <c:pt idx="4">
                  <c:v>Native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0.41499999999999998</c:v>
                </c:pt>
                <c:pt idx="1">
                  <c:v>0.505</c:v>
                </c:pt>
                <c:pt idx="2">
                  <c:v>0.56299999999999994</c:v>
                </c:pt>
                <c:pt idx="3">
                  <c:v>0.627</c:v>
                </c:pt>
                <c:pt idx="4">
                  <c:v>0.65800000000000003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7"/>
        <c:overlap val="-10"/>
        <c:axId val="1505438703"/>
        <c:axId val="1505435823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Median Full-time Income*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5">
                  <a:alpha val="98000"/>
                </a:schemeClr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Not at all</c:v>
                </c:pt>
                <c:pt idx="1">
                  <c:v>Not well</c:v>
                </c:pt>
                <c:pt idx="2">
                  <c:v>Well</c:v>
                </c:pt>
                <c:pt idx="3">
                  <c:v>Very well</c:v>
                </c:pt>
                <c:pt idx="4">
                  <c:v>Native</c:v>
                </c:pt>
              </c:strCache>
            </c:strRef>
          </c:cat>
          <c:val>
            <c:numRef>
              <c:f>Sheet1!$D$2:$D$6</c:f>
              <c:numCache>
                <c:formatCode>_("$"* #,##0_);_("$"* \(#,##0\);_("$"* "-"??_);_(@_)</c:formatCode>
                <c:ptCount val="5"/>
                <c:pt idx="0">
                  <c:v>26193</c:v>
                </c:pt>
                <c:pt idx="1">
                  <c:v>33644</c:v>
                </c:pt>
                <c:pt idx="2">
                  <c:v>43735</c:v>
                </c:pt>
                <c:pt idx="3">
                  <c:v>54988</c:v>
                </c:pt>
                <c:pt idx="4">
                  <c:v>56540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7E1-432A-B0A8-086E1F986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63348079"/>
        <c:axId val="1463347119"/>
      </c:lineChart>
      <c:catAx>
        <c:axId val="150543870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>
                    <a:solidFill>
                      <a:schemeClr val="tx1"/>
                    </a:solidFill>
                  </a:rPr>
                  <a:t>Ability to Speak English</a:t>
                </a:r>
              </a:p>
            </c:rich>
          </c:tx>
          <c:layout>
            <c:manualLayout>
              <c:xMode val="edge"/>
              <c:yMode val="edge"/>
              <c:x val="0.39798101745465325"/>
              <c:y val="0.89850087266499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5435823"/>
        <c:crosses val="autoZero"/>
        <c:auto val="1"/>
        <c:lblAlgn val="ctr"/>
        <c:lblOffset val="100"/>
        <c:noMultiLvlLbl val="0"/>
      </c:catAx>
      <c:valAx>
        <c:axId val="1505435823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5438703"/>
        <c:crosses val="autoZero"/>
        <c:crossBetween val="between"/>
      </c:valAx>
      <c:valAx>
        <c:axId val="1463347119"/>
        <c:scaling>
          <c:orientation val="minMax"/>
          <c:max val="60000"/>
          <c:min val="-100000"/>
        </c:scaling>
        <c:delete val="0"/>
        <c:axPos val="r"/>
        <c:numFmt formatCode="_(&quot;$&quot;* #,##0_);_(&quot;$&quot;* \(#,##0\);_(&quot;$&quot;* &quot;-&quot;??_);_(@_)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3348079"/>
        <c:crosses val="max"/>
        <c:crossBetween val="between"/>
      </c:valAx>
      <c:catAx>
        <c:axId val="146334807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6334711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62C_DEF0F6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4EBE5B2-A260-44D4-AB16-83C83A284B64}" authorId="{C8B20735-A759-B601-A480-7F78478AA43C}" status="resolved" created="2024-11-19T23:48:31.57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740333668" sldId="1580"/>
      <ac:spMk id="2" creationId="{2CA2D71A-313A-4641-90E2-F839B45CC9DD}"/>
      <ac:txMk cp="24">
        <ac:context len="25" hash="3056346147"/>
      </ac:txMk>
    </ac:txMkLst>
    <p188:pos x="5179016" y="1175288"/>
    <p188:txBody>
      <a:bodyPr/>
      <a:lstStyle/>
      <a:p>
        <a:r>
          <a:rPr lang="en-US"/>
          <a:t>Let's remove this second link.</a:t>
        </a:r>
      </a:p>
    </p188:txBody>
  </p188:cm>
</p188:cmLst>
</file>

<file path=ppt/comments/modernComment_940_4AB667B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68F9CEC-E657-F648-AB45-C4F150F242F5}" authorId="{5D51D720-5982-B984-2DBF-435C4866AEA4}" status="resolved" created="2024-10-09T14:58:47.259" complete="100000">
    <pc:sldMkLst xmlns:pc="http://schemas.microsoft.com/office/powerpoint/2013/main/command">
      <pc:docMk/>
      <pc:sldMk cId="1253468092" sldId="2368"/>
    </pc:sldMkLst>
    <p188:txBody>
      <a:bodyPr/>
      <a:lstStyle/>
      <a:p>
        <a:r>
          <a:rPr lang="en-US"/>
          <a:t>Strengthen connections… or serve others
</a:t>
        </a:r>
      </a:p>
    </p188:txBody>
  </p188:cm>
</p188:cmLst>
</file>

<file path=ppt/comments/modernComment_942_C726284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9E35BE0-11CF-4281-8D64-2E29452C68CA}" authorId="{193ED3EE-1B5B-A79E-097D-D43F4ED7D720}" status="resolved" created="2024-11-22T22:08:03.965" complete="100000">
    <pc:sldMkLst xmlns:pc="http://schemas.microsoft.com/office/powerpoint/2013/main/command">
      <pc:docMk/>
      <pc:sldMk cId="3341166659" sldId="2370"/>
    </pc:sldMkLst>
    <p188:txBody>
      <a:bodyPr/>
      <a:lstStyle/>
      <a:p>
        <a:r>
          <a:rPr lang="en-US"/>
          <a:t>The first sentence of the quote doesn’t seem to fit. I don’t want to remove it, but is there anything that we can use before it to clue the reader in that she made these new friends in her EC group?</a:t>
        </a:r>
      </a:p>
    </p188:txBody>
  </p188:cm>
</p188:cmLst>
</file>

<file path=ppt/comments/modernComment_945_D010341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B077B3C-1CFA-4738-A867-C770A0EFC68E}" authorId="{193ED3EE-1B5B-A79E-097D-D43F4ED7D720}" status="resolved" created="2024-11-22T22:00:48.992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490722843" sldId="2373"/>
      <ac:spMk id="4" creationId="{3544FF1B-B6EB-84FB-F78B-F86B1ED54BA6}"/>
      <ac:txMk cp="5" len="28">
        <ac:context len="180" hash="2805896961"/>
      </ac:txMk>
    </ac:txMkLst>
    <p188:pos x="4095750" y="525552"/>
    <p188:txBody>
      <a:bodyPr/>
      <a:lstStyle/>
      <a:p>
        <a:r>
          <a:rPr lang="en-US"/>
          <a:t>Recommend changing to talking about receiving an EnglishConnect 3 Completion Certificate.</a:t>
        </a:r>
      </a:p>
    </p188:txBody>
  </p188:cm>
</p188:cmLst>
</file>

<file path=ppt/comments/modernComment_952_E3B0920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A748BB5-ECE4-44BB-9493-F44F7A6358A8}" authorId="{5D51D720-5982-B984-2DBF-435C4866AEA4}" status="resolved" created="2024-11-07T17:15:35.522" complete="100000">
    <pc:sldMkLst xmlns:pc="http://schemas.microsoft.com/office/powerpoint/2013/main/command">
      <pc:docMk/>
      <pc:sldMk cId="3819999746" sldId="2386"/>
    </pc:sldMkLst>
    <p188:txBody>
      <a:bodyPr/>
      <a:lstStyle/>
      <a:p>
        <a:r>
          <a:rPr lang="en-US"/>
          <a:t>Improve your skills and prepare for employment by teaching an EC1&amp;2 group - connect to updated RFI on website</a:t>
        </a:r>
      </a:p>
    </p188:txBody>
  </p188:cm>
</p188:cmLst>
</file>

<file path=ppt/comments/modernComment_CB3_B24A1A7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8448DAB-4E50-4F0C-A3E4-D05D54E598E9}" authorId="{193ED3EE-1B5B-A79E-097D-D43F4ED7D720}" status="resolved" created="2024-11-21T17:17:36.38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91200883" sldId="3251"/>
      <ac:spMk id="2" creationId="{C5127BEC-86EF-759E-62C4-B12A0467D23A}"/>
      <ac:txMk cp="85" len="6">
        <ac:context len="132" hash="1672571388"/>
      </ac:txMk>
    </ac:txMkLst>
    <p188:pos x="5975684" y="190500"/>
    <p188:replyLst/>
    <p188:txBody>
      <a:bodyPr/>
      <a:lstStyle/>
      <a:p>
        <a:r>
          <a:rPr lang="en-US"/>
          <a:t>Consider putting a return here so that it keeps this whole sentence on the same line.</a:t>
        </a:r>
      </a:p>
    </p188:txBody>
  </p188:cm>
  <p188:cm id="{892F0498-2516-4F82-8DB7-442431E089FF}" authorId="{193ED3EE-1B5B-A79E-097D-D43F4ED7D720}" status="resolved" created="2024-11-21T17:18:26.81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91200883" sldId="3251"/>
      <ac:spMk id="2" creationId="{C5127BEC-86EF-759E-62C4-B12A0467D23A}"/>
      <ac:txMk cp="5" len="6">
        <ac:context len="132" hash="1672571388"/>
      </ac:txMk>
    </ac:txMkLst>
    <p188:pos x="1323473" y="190500"/>
    <p188:replyLst>
      <p188:reply id="{5C11CC00-06E8-4E06-9EA4-BAE562CF23B1}" authorId="{193ED3EE-1B5B-A79E-097D-D43F4ED7D720}" created="2024-11-21T17:22:07.902">
        <p188:txBody>
          <a:bodyPr/>
          <a:lstStyle/>
          <a:p>
            <a:r>
              <a:rPr lang="en-US"/>
              <a:t>Also, I am pretty sure we can't say "course" for EC1 and 2. Consider just saying "Free interactive conversation groups." then the next sentence addresses the learning resources.</a:t>
            </a:r>
          </a:p>
        </p188:txBody>
      </p188:reply>
    </p188:replyLst>
    <p188:txBody>
      <a:bodyPr/>
      <a:lstStyle/>
      <a:p>
        <a:r>
          <a:rPr lang="en-US"/>
          <a:t>Should this be plural?</a:t>
        </a:r>
      </a:p>
    </p188:txBody>
  </p188:cm>
  <p188:cm id="{7F90510D-BB75-40EF-AE68-F439C8A455C1}" authorId="{193ED3EE-1B5B-A79E-097D-D43F4ED7D720}" status="resolved" created="2024-11-21T17:19:48.92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91200883" sldId="3251"/>
      <ac:spMk id="2" creationId="{C5127BEC-86EF-759E-62C4-B12A0467D23A}"/>
      <ac:txMk cp="85" len="46">
        <ac:context len="132" hash="1672571388"/>
      </ac:txMk>
    </ac:txMkLst>
    <p188:pos x="3048000" y="461210"/>
    <p188:txBody>
      <a:bodyPr/>
      <a:lstStyle/>
      <a:p>
        <a:r>
          <a:rPr lang="en-US"/>
          <a:t>I recommend phrasing this as "Resources available in print, Gospel Library, and at englishconnect.org."</a:t>
        </a:r>
      </a:p>
    </p188:txBody>
  </p188:cm>
</p188:cmLst>
</file>

<file path=ppt/comments/modernComment_CB4_487B452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8292BFA-5A5D-491C-B8C5-7CC3FEABB906}" authorId="{193ED3EE-1B5B-A79E-097D-D43F4ED7D720}" status="resolved" created="2024-11-21T17:30:05.38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216038180" sldId="3252"/>
      <ac:spMk id="10" creationId="{E2F63C1F-38BD-2A5D-3A3B-ED06CC7F3825}"/>
      <ac:txMk cp="73">
        <ac:context len="127" hash="2489696409"/>
      </ac:txMk>
    </ac:txMkLst>
    <p188:pos x="4030578" y="601578"/>
    <p188:txBody>
      <a:bodyPr/>
      <a:lstStyle/>
      <a:p>
        <a:r>
          <a:rPr lang="en-US"/>
          <a:t>What are we trying to say by "Personal"? I am wondering if it would be better to say something like "Practice anywhere there is internet" and then put "Feedback from trained reviewers" on a new line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0F241-87F5-BB4D-B825-08C0F8E87ED5}" type="doc">
      <dgm:prSet loTypeId="urn:microsoft.com/office/officeart/2005/8/layout/default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DA7C9E0-3CE0-6A43-A75C-6C050F089EC1}">
      <dgm:prSet phldrT="[Text]" custT="1"/>
      <dgm:spPr/>
      <dgm:t>
        <a:bodyPr anchor="ctr"/>
        <a:lstStyle/>
        <a:p>
          <a:pPr algn="ctr">
            <a:buNone/>
          </a:pPr>
          <a:r>
            <a:rPr lang="en-US" sz="2400"/>
            <a:t>Believe You Are a</a:t>
          </a:r>
          <a:br>
            <a:rPr lang="en-US" sz="2400"/>
          </a:br>
          <a:r>
            <a:rPr lang="en-US" sz="2400"/>
            <a:t>Child of God</a:t>
          </a:r>
        </a:p>
      </dgm:t>
    </dgm:pt>
    <dgm:pt modelId="{823A3BED-D0FA-8143-B432-31BED70B6AC6}" type="parTrans" cxnId="{0A0560F0-8ED4-9240-B31C-C6D7B2B12445}">
      <dgm:prSet/>
      <dgm:spPr/>
      <dgm:t>
        <a:bodyPr/>
        <a:lstStyle/>
        <a:p>
          <a:endParaRPr lang="en-US"/>
        </a:p>
      </dgm:t>
    </dgm:pt>
    <dgm:pt modelId="{CF8576A6-EF49-0A43-BDAF-2BD9D6F1C9F2}" type="sibTrans" cxnId="{0A0560F0-8ED4-9240-B31C-C6D7B2B12445}">
      <dgm:prSet/>
      <dgm:spPr/>
      <dgm:t>
        <a:bodyPr/>
        <a:lstStyle/>
        <a:p>
          <a:endParaRPr lang="en-US"/>
        </a:p>
      </dgm:t>
    </dgm:pt>
    <dgm:pt modelId="{82644751-E103-244C-B1CF-B0FD4E9E70F9}">
      <dgm:prSet custT="1"/>
      <dgm:spPr/>
      <dgm:t>
        <a:bodyPr anchor="ctr"/>
        <a:lstStyle/>
        <a:p>
          <a:pPr algn="ctr">
            <a:buNone/>
          </a:pPr>
          <a:r>
            <a:rPr lang="en-US" sz="2400"/>
            <a:t>Exercise Faith in</a:t>
          </a:r>
          <a:br>
            <a:rPr lang="en-US" sz="2400"/>
          </a:br>
          <a:r>
            <a:rPr lang="en-US" sz="2400"/>
            <a:t>Jesus Christ</a:t>
          </a:r>
        </a:p>
      </dgm:t>
    </dgm:pt>
    <dgm:pt modelId="{043E2BE9-C3A2-AB4A-BD22-8ECDE4B74C59}" type="parTrans" cxnId="{4AA1203C-91FE-974D-981B-430A6A02DDDA}">
      <dgm:prSet/>
      <dgm:spPr/>
      <dgm:t>
        <a:bodyPr/>
        <a:lstStyle/>
        <a:p>
          <a:endParaRPr lang="en-US"/>
        </a:p>
      </dgm:t>
    </dgm:pt>
    <dgm:pt modelId="{1CEB129E-3E5F-1949-BF12-E97029917E99}" type="sibTrans" cxnId="{4AA1203C-91FE-974D-981B-430A6A02DDDA}">
      <dgm:prSet/>
      <dgm:spPr/>
      <dgm:t>
        <a:bodyPr/>
        <a:lstStyle/>
        <a:p>
          <a:endParaRPr lang="en-US"/>
        </a:p>
      </dgm:t>
    </dgm:pt>
    <dgm:pt modelId="{E770F4E1-64A9-1846-8CD1-EC6FC6A437FF}">
      <dgm:prSet custT="1"/>
      <dgm:spPr/>
      <dgm:t>
        <a:bodyPr anchor="ctr"/>
        <a:lstStyle/>
        <a:p>
          <a:pPr algn="ctr">
            <a:buNone/>
          </a:pPr>
          <a:r>
            <a:rPr lang="en-US" sz="2400"/>
            <a:t>Take Responsibility</a:t>
          </a:r>
        </a:p>
      </dgm:t>
    </dgm:pt>
    <dgm:pt modelId="{2E612C09-17A0-9543-8DA3-2B269EA42639}" type="parTrans" cxnId="{48E758A9-FB28-B84B-9059-1C9E780169EC}">
      <dgm:prSet/>
      <dgm:spPr/>
      <dgm:t>
        <a:bodyPr/>
        <a:lstStyle/>
        <a:p>
          <a:endParaRPr lang="en-US"/>
        </a:p>
      </dgm:t>
    </dgm:pt>
    <dgm:pt modelId="{7CE1B434-F29B-104F-896A-21D5706CE389}" type="sibTrans" cxnId="{48E758A9-FB28-B84B-9059-1C9E780169EC}">
      <dgm:prSet/>
      <dgm:spPr/>
      <dgm:t>
        <a:bodyPr/>
        <a:lstStyle/>
        <a:p>
          <a:endParaRPr lang="en-US"/>
        </a:p>
      </dgm:t>
    </dgm:pt>
    <dgm:pt modelId="{814021FC-6E8C-854D-92B6-1B78CC045C7C}">
      <dgm:prSet custT="1"/>
      <dgm:spPr/>
      <dgm:t>
        <a:bodyPr anchor="ctr"/>
        <a:lstStyle/>
        <a:p>
          <a:pPr algn="ctr">
            <a:buNone/>
          </a:pPr>
          <a:r>
            <a:rPr lang="en-US" sz="2400"/>
            <a:t>Love and Teach</a:t>
          </a:r>
          <a:br>
            <a:rPr lang="en-US" sz="2400"/>
          </a:br>
          <a:r>
            <a:rPr lang="en-US" sz="2400"/>
            <a:t>One Another</a:t>
          </a:r>
        </a:p>
      </dgm:t>
    </dgm:pt>
    <dgm:pt modelId="{46C8CD2E-14AF-E148-9F20-953A74287071}" type="parTrans" cxnId="{A559BA05-44DA-C842-BB2E-972A2CE3DA5B}">
      <dgm:prSet/>
      <dgm:spPr/>
      <dgm:t>
        <a:bodyPr/>
        <a:lstStyle/>
        <a:p>
          <a:endParaRPr lang="en-US"/>
        </a:p>
      </dgm:t>
    </dgm:pt>
    <dgm:pt modelId="{B04B2269-1EC2-8F40-96DB-A07635A93B39}" type="sibTrans" cxnId="{A559BA05-44DA-C842-BB2E-972A2CE3DA5B}">
      <dgm:prSet/>
      <dgm:spPr/>
      <dgm:t>
        <a:bodyPr/>
        <a:lstStyle/>
        <a:p>
          <a:endParaRPr lang="en-US"/>
        </a:p>
      </dgm:t>
    </dgm:pt>
    <dgm:pt modelId="{FBE51CE1-22E0-EC41-A3B8-829551344CA4}">
      <dgm:prSet custT="1"/>
      <dgm:spPr/>
      <dgm:t>
        <a:bodyPr anchor="ctr"/>
        <a:lstStyle/>
        <a:p>
          <a:pPr algn="ctr">
            <a:buNone/>
          </a:pPr>
          <a:r>
            <a:rPr lang="en-US" sz="2400"/>
            <a:t>Press Forward</a:t>
          </a:r>
        </a:p>
      </dgm:t>
    </dgm:pt>
    <dgm:pt modelId="{03F3444D-6BD9-7A4F-8875-548AD0B9AEC6}" type="parTrans" cxnId="{8D317D31-252B-DA4E-8EBB-BDECEE7C615F}">
      <dgm:prSet/>
      <dgm:spPr/>
      <dgm:t>
        <a:bodyPr/>
        <a:lstStyle/>
        <a:p>
          <a:endParaRPr lang="en-US"/>
        </a:p>
      </dgm:t>
    </dgm:pt>
    <dgm:pt modelId="{D29AE7C1-BA7E-EB40-A74D-6936573F4D6F}" type="sibTrans" cxnId="{8D317D31-252B-DA4E-8EBB-BDECEE7C615F}">
      <dgm:prSet/>
      <dgm:spPr/>
      <dgm:t>
        <a:bodyPr/>
        <a:lstStyle/>
        <a:p>
          <a:endParaRPr lang="en-US"/>
        </a:p>
      </dgm:t>
    </dgm:pt>
    <dgm:pt modelId="{6D171647-1FC7-D747-B460-39E7F2152A49}">
      <dgm:prSet custT="1"/>
      <dgm:spPr/>
      <dgm:t>
        <a:bodyPr anchor="ctr"/>
        <a:lstStyle/>
        <a:p>
          <a:pPr algn="ctr">
            <a:buNone/>
          </a:pPr>
          <a:r>
            <a:rPr lang="en-US" sz="2400"/>
            <a:t>Counsel with the Lord</a:t>
          </a:r>
        </a:p>
      </dgm:t>
    </dgm:pt>
    <dgm:pt modelId="{F0077083-FF20-E744-AE36-158E4B9C7800}" type="parTrans" cxnId="{C2A33273-9D39-6441-9513-DE63B461CD36}">
      <dgm:prSet/>
      <dgm:spPr/>
      <dgm:t>
        <a:bodyPr/>
        <a:lstStyle/>
        <a:p>
          <a:endParaRPr lang="en-US"/>
        </a:p>
      </dgm:t>
    </dgm:pt>
    <dgm:pt modelId="{3F0E0E0A-186E-AF4B-B1C4-F36D918F56E4}" type="sibTrans" cxnId="{C2A33273-9D39-6441-9513-DE63B461CD36}">
      <dgm:prSet/>
      <dgm:spPr/>
      <dgm:t>
        <a:bodyPr/>
        <a:lstStyle/>
        <a:p>
          <a:endParaRPr lang="en-US"/>
        </a:p>
      </dgm:t>
    </dgm:pt>
    <dgm:pt modelId="{CC5740AA-EA46-9D45-9585-C83EFCB52091}" type="pres">
      <dgm:prSet presAssocID="{21E0F241-87F5-BB4D-B825-08C0F8E87ED5}" presName="diagram" presStyleCnt="0">
        <dgm:presLayoutVars>
          <dgm:dir/>
          <dgm:resizeHandles val="exact"/>
        </dgm:presLayoutVars>
      </dgm:prSet>
      <dgm:spPr/>
    </dgm:pt>
    <dgm:pt modelId="{31176DEC-25F6-844B-AEFC-0CB85817DF33}" type="pres">
      <dgm:prSet presAssocID="{ADA7C9E0-3CE0-6A43-A75C-6C050F089EC1}" presName="node" presStyleLbl="node1" presStyleIdx="0" presStyleCnt="6">
        <dgm:presLayoutVars>
          <dgm:bulletEnabled val="1"/>
        </dgm:presLayoutVars>
      </dgm:prSet>
      <dgm:spPr/>
    </dgm:pt>
    <dgm:pt modelId="{FD2EA219-D8EF-2A42-9D7B-59A3FACFC481}" type="pres">
      <dgm:prSet presAssocID="{CF8576A6-EF49-0A43-BDAF-2BD9D6F1C9F2}" presName="sibTrans" presStyleCnt="0"/>
      <dgm:spPr/>
    </dgm:pt>
    <dgm:pt modelId="{71AEAD48-E996-4B40-BBB2-8A397658BBF9}" type="pres">
      <dgm:prSet presAssocID="{82644751-E103-244C-B1CF-B0FD4E9E70F9}" presName="node" presStyleLbl="node1" presStyleIdx="1" presStyleCnt="6">
        <dgm:presLayoutVars>
          <dgm:bulletEnabled val="1"/>
        </dgm:presLayoutVars>
      </dgm:prSet>
      <dgm:spPr/>
    </dgm:pt>
    <dgm:pt modelId="{40D70AB1-7081-DB40-A3D1-00C085AE2CE4}" type="pres">
      <dgm:prSet presAssocID="{1CEB129E-3E5F-1949-BF12-E97029917E99}" presName="sibTrans" presStyleCnt="0"/>
      <dgm:spPr/>
    </dgm:pt>
    <dgm:pt modelId="{67D24780-916D-8E48-B3FC-A2ABF0F857C1}" type="pres">
      <dgm:prSet presAssocID="{E770F4E1-64A9-1846-8CD1-EC6FC6A437FF}" presName="node" presStyleLbl="node1" presStyleIdx="2" presStyleCnt="6">
        <dgm:presLayoutVars>
          <dgm:bulletEnabled val="1"/>
        </dgm:presLayoutVars>
      </dgm:prSet>
      <dgm:spPr/>
    </dgm:pt>
    <dgm:pt modelId="{6435C158-7318-4C44-8519-A4D0FAFED930}" type="pres">
      <dgm:prSet presAssocID="{7CE1B434-F29B-104F-896A-21D5706CE389}" presName="sibTrans" presStyleCnt="0"/>
      <dgm:spPr/>
    </dgm:pt>
    <dgm:pt modelId="{B53DE92B-03C6-7449-82CA-50D61EDCA015}" type="pres">
      <dgm:prSet presAssocID="{814021FC-6E8C-854D-92B6-1B78CC045C7C}" presName="node" presStyleLbl="node1" presStyleIdx="3" presStyleCnt="6">
        <dgm:presLayoutVars>
          <dgm:bulletEnabled val="1"/>
        </dgm:presLayoutVars>
      </dgm:prSet>
      <dgm:spPr/>
    </dgm:pt>
    <dgm:pt modelId="{B1646A28-96B3-A347-8716-D2A6D3A904B3}" type="pres">
      <dgm:prSet presAssocID="{B04B2269-1EC2-8F40-96DB-A07635A93B39}" presName="sibTrans" presStyleCnt="0"/>
      <dgm:spPr/>
    </dgm:pt>
    <dgm:pt modelId="{4A2187CB-7F9F-A345-9D90-54EEB84171C9}" type="pres">
      <dgm:prSet presAssocID="{FBE51CE1-22E0-EC41-A3B8-829551344CA4}" presName="node" presStyleLbl="node1" presStyleIdx="4" presStyleCnt="6">
        <dgm:presLayoutVars>
          <dgm:bulletEnabled val="1"/>
        </dgm:presLayoutVars>
      </dgm:prSet>
      <dgm:spPr/>
    </dgm:pt>
    <dgm:pt modelId="{46BF78CF-53E2-7A40-8904-6B4D14E107ED}" type="pres">
      <dgm:prSet presAssocID="{D29AE7C1-BA7E-EB40-A74D-6936573F4D6F}" presName="sibTrans" presStyleCnt="0"/>
      <dgm:spPr/>
    </dgm:pt>
    <dgm:pt modelId="{F763445C-EF1F-BC49-AD74-C119E9FBF458}" type="pres">
      <dgm:prSet presAssocID="{6D171647-1FC7-D747-B460-39E7F2152A49}" presName="node" presStyleLbl="node1" presStyleIdx="5" presStyleCnt="6">
        <dgm:presLayoutVars>
          <dgm:bulletEnabled val="1"/>
        </dgm:presLayoutVars>
      </dgm:prSet>
      <dgm:spPr/>
    </dgm:pt>
  </dgm:ptLst>
  <dgm:cxnLst>
    <dgm:cxn modelId="{A559BA05-44DA-C842-BB2E-972A2CE3DA5B}" srcId="{21E0F241-87F5-BB4D-B825-08C0F8E87ED5}" destId="{814021FC-6E8C-854D-92B6-1B78CC045C7C}" srcOrd="3" destOrd="0" parTransId="{46C8CD2E-14AF-E148-9F20-953A74287071}" sibTransId="{B04B2269-1EC2-8F40-96DB-A07635A93B39}"/>
    <dgm:cxn modelId="{8D317D31-252B-DA4E-8EBB-BDECEE7C615F}" srcId="{21E0F241-87F5-BB4D-B825-08C0F8E87ED5}" destId="{FBE51CE1-22E0-EC41-A3B8-829551344CA4}" srcOrd="4" destOrd="0" parTransId="{03F3444D-6BD9-7A4F-8875-548AD0B9AEC6}" sibTransId="{D29AE7C1-BA7E-EB40-A74D-6936573F4D6F}"/>
    <dgm:cxn modelId="{A2531C35-AB78-D443-9D31-35A93E65D270}" type="presOf" srcId="{ADA7C9E0-3CE0-6A43-A75C-6C050F089EC1}" destId="{31176DEC-25F6-844B-AEFC-0CB85817DF33}" srcOrd="0" destOrd="0" presId="urn:microsoft.com/office/officeart/2005/8/layout/default"/>
    <dgm:cxn modelId="{4AA1203C-91FE-974D-981B-430A6A02DDDA}" srcId="{21E0F241-87F5-BB4D-B825-08C0F8E87ED5}" destId="{82644751-E103-244C-B1CF-B0FD4E9E70F9}" srcOrd="1" destOrd="0" parTransId="{043E2BE9-C3A2-AB4A-BD22-8ECDE4B74C59}" sibTransId="{1CEB129E-3E5F-1949-BF12-E97029917E99}"/>
    <dgm:cxn modelId="{7E0C666F-28CF-2845-A4AF-8EA31330131D}" type="presOf" srcId="{E770F4E1-64A9-1846-8CD1-EC6FC6A437FF}" destId="{67D24780-916D-8E48-B3FC-A2ABF0F857C1}" srcOrd="0" destOrd="0" presId="urn:microsoft.com/office/officeart/2005/8/layout/default"/>
    <dgm:cxn modelId="{C2A33273-9D39-6441-9513-DE63B461CD36}" srcId="{21E0F241-87F5-BB4D-B825-08C0F8E87ED5}" destId="{6D171647-1FC7-D747-B460-39E7F2152A49}" srcOrd="5" destOrd="0" parTransId="{F0077083-FF20-E744-AE36-158E4B9C7800}" sibTransId="{3F0E0E0A-186E-AF4B-B1C4-F36D918F56E4}"/>
    <dgm:cxn modelId="{8311BA7C-5330-D54B-81FF-640DDCFC80E7}" type="presOf" srcId="{82644751-E103-244C-B1CF-B0FD4E9E70F9}" destId="{71AEAD48-E996-4B40-BBB2-8A397658BBF9}" srcOrd="0" destOrd="0" presId="urn:microsoft.com/office/officeart/2005/8/layout/default"/>
    <dgm:cxn modelId="{48E758A9-FB28-B84B-9059-1C9E780169EC}" srcId="{21E0F241-87F5-BB4D-B825-08C0F8E87ED5}" destId="{E770F4E1-64A9-1846-8CD1-EC6FC6A437FF}" srcOrd="2" destOrd="0" parTransId="{2E612C09-17A0-9543-8DA3-2B269EA42639}" sibTransId="{7CE1B434-F29B-104F-896A-21D5706CE389}"/>
    <dgm:cxn modelId="{8D169DCF-C037-644C-84CD-D8F97CAC68B3}" type="presOf" srcId="{6D171647-1FC7-D747-B460-39E7F2152A49}" destId="{F763445C-EF1F-BC49-AD74-C119E9FBF458}" srcOrd="0" destOrd="0" presId="urn:microsoft.com/office/officeart/2005/8/layout/default"/>
    <dgm:cxn modelId="{1EA8D5DD-3E92-5246-947F-9A065F88EB77}" type="presOf" srcId="{814021FC-6E8C-854D-92B6-1B78CC045C7C}" destId="{B53DE92B-03C6-7449-82CA-50D61EDCA015}" srcOrd="0" destOrd="0" presId="urn:microsoft.com/office/officeart/2005/8/layout/default"/>
    <dgm:cxn modelId="{5EC25FE5-2004-C44E-ADC1-C3B1A3B86D13}" type="presOf" srcId="{FBE51CE1-22E0-EC41-A3B8-829551344CA4}" destId="{4A2187CB-7F9F-A345-9D90-54EEB84171C9}" srcOrd="0" destOrd="0" presId="urn:microsoft.com/office/officeart/2005/8/layout/default"/>
    <dgm:cxn modelId="{0A0560F0-8ED4-9240-B31C-C6D7B2B12445}" srcId="{21E0F241-87F5-BB4D-B825-08C0F8E87ED5}" destId="{ADA7C9E0-3CE0-6A43-A75C-6C050F089EC1}" srcOrd="0" destOrd="0" parTransId="{823A3BED-D0FA-8143-B432-31BED70B6AC6}" sibTransId="{CF8576A6-EF49-0A43-BDAF-2BD9D6F1C9F2}"/>
    <dgm:cxn modelId="{4EEB80FF-4AB9-E042-9E75-E03D91FBFF8E}" type="presOf" srcId="{21E0F241-87F5-BB4D-B825-08C0F8E87ED5}" destId="{CC5740AA-EA46-9D45-9585-C83EFCB52091}" srcOrd="0" destOrd="0" presId="urn:microsoft.com/office/officeart/2005/8/layout/default"/>
    <dgm:cxn modelId="{41762A2A-5B75-CA48-9678-17CFCBC97D0C}" type="presParOf" srcId="{CC5740AA-EA46-9D45-9585-C83EFCB52091}" destId="{31176DEC-25F6-844B-AEFC-0CB85817DF33}" srcOrd="0" destOrd="0" presId="urn:microsoft.com/office/officeart/2005/8/layout/default"/>
    <dgm:cxn modelId="{1B9407CB-6957-524D-82FC-C0E0EDAC3289}" type="presParOf" srcId="{CC5740AA-EA46-9D45-9585-C83EFCB52091}" destId="{FD2EA219-D8EF-2A42-9D7B-59A3FACFC481}" srcOrd="1" destOrd="0" presId="urn:microsoft.com/office/officeart/2005/8/layout/default"/>
    <dgm:cxn modelId="{AC614CD5-C019-0C43-817A-02FCBA97DB10}" type="presParOf" srcId="{CC5740AA-EA46-9D45-9585-C83EFCB52091}" destId="{71AEAD48-E996-4B40-BBB2-8A397658BBF9}" srcOrd="2" destOrd="0" presId="urn:microsoft.com/office/officeart/2005/8/layout/default"/>
    <dgm:cxn modelId="{AE2FDF7A-0063-774B-A538-539FC01B0205}" type="presParOf" srcId="{CC5740AA-EA46-9D45-9585-C83EFCB52091}" destId="{40D70AB1-7081-DB40-A3D1-00C085AE2CE4}" srcOrd="3" destOrd="0" presId="urn:microsoft.com/office/officeart/2005/8/layout/default"/>
    <dgm:cxn modelId="{F0605DEF-9367-464C-8C37-F0CD6178C857}" type="presParOf" srcId="{CC5740AA-EA46-9D45-9585-C83EFCB52091}" destId="{67D24780-916D-8E48-B3FC-A2ABF0F857C1}" srcOrd="4" destOrd="0" presId="urn:microsoft.com/office/officeart/2005/8/layout/default"/>
    <dgm:cxn modelId="{D5061208-29F3-D047-A7C6-4030C9A1ACF7}" type="presParOf" srcId="{CC5740AA-EA46-9D45-9585-C83EFCB52091}" destId="{6435C158-7318-4C44-8519-A4D0FAFED930}" srcOrd="5" destOrd="0" presId="urn:microsoft.com/office/officeart/2005/8/layout/default"/>
    <dgm:cxn modelId="{31B6BB6C-0CC1-F047-A6AE-6B8C6FC4EEBE}" type="presParOf" srcId="{CC5740AA-EA46-9D45-9585-C83EFCB52091}" destId="{B53DE92B-03C6-7449-82CA-50D61EDCA015}" srcOrd="6" destOrd="0" presId="urn:microsoft.com/office/officeart/2005/8/layout/default"/>
    <dgm:cxn modelId="{1866289E-4B9D-3C48-A45F-C85285A0BACE}" type="presParOf" srcId="{CC5740AA-EA46-9D45-9585-C83EFCB52091}" destId="{B1646A28-96B3-A347-8716-D2A6D3A904B3}" srcOrd="7" destOrd="0" presId="urn:microsoft.com/office/officeart/2005/8/layout/default"/>
    <dgm:cxn modelId="{532A6DAF-4D01-F547-8E06-E7D87F026456}" type="presParOf" srcId="{CC5740AA-EA46-9D45-9585-C83EFCB52091}" destId="{4A2187CB-7F9F-A345-9D90-54EEB84171C9}" srcOrd="8" destOrd="0" presId="urn:microsoft.com/office/officeart/2005/8/layout/default"/>
    <dgm:cxn modelId="{8E133569-CDE9-6144-86A6-1D26527D67A9}" type="presParOf" srcId="{CC5740AA-EA46-9D45-9585-C83EFCB52091}" destId="{46BF78CF-53E2-7A40-8904-6B4D14E107ED}" srcOrd="9" destOrd="0" presId="urn:microsoft.com/office/officeart/2005/8/layout/default"/>
    <dgm:cxn modelId="{24E6D820-FA7C-6545-B1C8-B0C43B8DB99C}" type="presParOf" srcId="{CC5740AA-EA46-9D45-9585-C83EFCB52091}" destId="{F763445C-EF1F-BC49-AD74-C119E9FBF45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76DEC-25F6-844B-AEFC-0CB85817DF33}">
      <dsp:nvSpPr>
        <dsp:cNvPr id="0" name=""/>
        <dsp:cNvSpPr/>
      </dsp:nvSpPr>
      <dsp:spPr>
        <a:xfrm>
          <a:off x="0" y="95249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Believe You Are a</a:t>
          </a:r>
          <a:br>
            <a:rPr lang="en-US" sz="2400" kern="1200"/>
          </a:br>
          <a:r>
            <a:rPr lang="en-US" sz="2400" kern="1200"/>
            <a:t>Child of God</a:t>
          </a:r>
        </a:p>
      </dsp:txBody>
      <dsp:txXfrm>
        <a:off x="0" y="95249"/>
        <a:ext cx="3428999" cy="2057400"/>
      </dsp:txXfrm>
    </dsp:sp>
    <dsp:sp modelId="{71AEAD48-E996-4B40-BBB2-8A397658BBF9}">
      <dsp:nvSpPr>
        <dsp:cNvPr id="0" name=""/>
        <dsp:cNvSpPr/>
      </dsp:nvSpPr>
      <dsp:spPr>
        <a:xfrm>
          <a:off x="3771900" y="95249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Exercise Faith in</a:t>
          </a:r>
          <a:br>
            <a:rPr lang="en-US" sz="2400" kern="1200"/>
          </a:br>
          <a:r>
            <a:rPr lang="en-US" sz="2400" kern="1200"/>
            <a:t>Jesus Christ</a:t>
          </a:r>
        </a:p>
      </dsp:txBody>
      <dsp:txXfrm>
        <a:off x="3771900" y="95249"/>
        <a:ext cx="3428999" cy="2057400"/>
      </dsp:txXfrm>
    </dsp:sp>
    <dsp:sp modelId="{67D24780-916D-8E48-B3FC-A2ABF0F857C1}">
      <dsp:nvSpPr>
        <dsp:cNvPr id="0" name=""/>
        <dsp:cNvSpPr/>
      </dsp:nvSpPr>
      <dsp:spPr>
        <a:xfrm>
          <a:off x="7543800" y="95249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Take Responsibility</a:t>
          </a:r>
        </a:p>
      </dsp:txBody>
      <dsp:txXfrm>
        <a:off x="7543800" y="95249"/>
        <a:ext cx="3428999" cy="2057400"/>
      </dsp:txXfrm>
    </dsp:sp>
    <dsp:sp modelId="{B53DE92B-03C6-7449-82CA-50D61EDCA015}">
      <dsp:nvSpPr>
        <dsp:cNvPr id="0" name=""/>
        <dsp:cNvSpPr/>
      </dsp:nvSpPr>
      <dsp:spPr>
        <a:xfrm>
          <a:off x="0" y="2495550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Love and Teach</a:t>
          </a:r>
          <a:br>
            <a:rPr lang="en-US" sz="2400" kern="1200"/>
          </a:br>
          <a:r>
            <a:rPr lang="en-US" sz="2400" kern="1200"/>
            <a:t>One Another</a:t>
          </a:r>
        </a:p>
      </dsp:txBody>
      <dsp:txXfrm>
        <a:off x="0" y="2495550"/>
        <a:ext cx="3428999" cy="2057400"/>
      </dsp:txXfrm>
    </dsp:sp>
    <dsp:sp modelId="{4A2187CB-7F9F-A345-9D90-54EEB84171C9}">
      <dsp:nvSpPr>
        <dsp:cNvPr id="0" name=""/>
        <dsp:cNvSpPr/>
      </dsp:nvSpPr>
      <dsp:spPr>
        <a:xfrm>
          <a:off x="3771900" y="2495550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Press Forward</a:t>
          </a:r>
        </a:p>
      </dsp:txBody>
      <dsp:txXfrm>
        <a:off x="3771900" y="2495550"/>
        <a:ext cx="3428999" cy="2057400"/>
      </dsp:txXfrm>
    </dsp:sp>
    <dsp:sp modelId="{F763445C-EF1F-BC49-AD74-C119E9FBF458}">
      <dsp:nvSpPr>
        <dsp:cNvPr id="0" name=""/>
        <dsp:cNvSpPr/>
      </dsp:nvSpPr>
      <dsp:spPr>
        <a:xfrm>
          <a:off x="7543800" y="2495550"/>
          <a:ext cx="3428999" cy="2057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Counsel with the Lord</a:t>
          </a:r>
        </a:p>
      </dsp:txBody>
      <dsp:txXfrm>
        <a:off x="7543800" y="2495550"/>
        <a:ext cx="3428999" cy="2057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FD63A8F-C9B7-D74B-B4C8-35B6B456BE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7B457-1FF4-DA47-A6C8-661D10ADA9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D980F-B27A-284A-94B5-F7EC56527D2C}" type="datetimeFigureOut">
              <a:rPr lang="en-US" smtClean="0"/>
              <a:t>5/7/25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D70F5B-B73D-9242-980F-2D7A003DB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231D38-4BBF-5A4D-91A9-8EE37243D4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65235-F0D6-B74D-9802-1DDB7DF2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51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2057-A787-8D42-B38D-6E3496A3989C}" type="datetimeFigureOut">
              <a:rPr lang="en-US" smtClean="0"/>
              <a:t>5/7/25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ECCD6-9733-2A4A-A5D7-EF1BB57F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library/working-papers/2005/demo/2005-Day-Shin.html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85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Remove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E5E03-8536-F740-8371-55F0FDD443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4666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With simple patterns and a few vocabulary words, you can create meaningful conversation. </a:t>
            </a: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/>
            </a:pPr>
            <a:r>
              <a:rPr lang="en-US"/>
              <a:t>Example: Unit 1 of EnglishConnect 1, participants learn 90 words and 18 sentence patterns = 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b="1"/>
              <a:t>200 questions </a:t>
            </a:r>
            <a:r>
              <a:rPr lang="en-US"/>
              <a:t>and </a:t>
            </a:r>
            <a:r>
              <a:rPr lang="en-US" b="1"/>
              <a:t>3,000 sentences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1E5E03-8536-F740-8371-55F0FDD443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930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65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84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C0E6A002-DF08-4F40-9C9A-CA8E94A42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U.S., non-native speakers can see significant employment and earnings gains as they increase their English-language skills. </a:t>
            </a:r>
          </a:p>
          <a:p>
            <a:r>
              <a:rPr lang="en-US"/>
              <a:t>Most notably as seen in the 20-point percent gains in the “Employed Full Time” column from 41% up to 62%.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pPr indent="-457200"/>
            <a:r>
              <a:rPr lang="en-US"/>
              <a:t>Day, Jennifer Cheeseman, and Hyon B. Shin. 2005. "How Does Ability To Speak English Affect Earnings?”</a:t>
            </a:r>
            <a:br>
              <a:rPr lang="en-US">
                <a:cs typeface="+mn-lt"/>
              </a:rPr>
            </a:br>
            <a:r>
              <a:rPr lang="en-US"/>
              <a:t>        Census.gov. April. </a:t>
            </a:r>
            <a:r>
              <a:rPr lang="en-US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https://www.census.gov/library/working-papers/2005/demo/2005-Day-Shin.html</a:t>
            </a:r>
            <a:r>
              <a:rPr lang="en-US"/>
              <a:t>.</a:t>
            </a:r>
            <a:endParaRPr lang="en-US">
              <a:ea typeface="Calibri"/>
              <a:cs typeface="Calibri"/>
            </a:endParaRPr>
          </a:p>
          <a:p>
            <a:r>
              <a:rPr lang="en-US" i="1"/>
              <a:t>* Adjusted from 2005 – 2024 using CPI Inflation Calculator of 33.94%, not nominal wage growth</a:t>
            </a:r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441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4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Each student has a unique path to a degree, and BYU-Pathway provides a way forward for each of them, regardless of economic, cultural, and personal circumstances.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67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7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22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5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495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A90FBC6C-32F0-E346-9FFB-1BD938175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Use this slide if you're presenting to prospective students.</a:t>
            </a:r>
          </a:p>
        </p:txBody>
      </p:sp>
    </p:spTree>
    <p:extLst>
      <p:ext uri="{BB962C8B-B14F-4D97-AF65-F5344CB8AC3E}">
        <p14:creationId xmlns:p14="http://schemas.microsoft.com/office/powerpoint/2010/main" val="1873604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>
              <a:effectLst/>
              <a:cs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6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D59C2-5605-535C-73E7-757AEA352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CDBEA-FE7A-63B6-25F0-4BE7A9A38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AC7066-CBCE-C670-C438-79DB0C685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B6C9D-0D10-5B97-B027-663FF656E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7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 b="1">
                <a:ea typeface="Calibri"/>
                <a:cs typeface="Calibri"/>
              </a:rPr>
              <a:t>Program details -</a:t>
            </a:r>
            <a:endParaRPr lang="en-US" b="1"/>
          </a:p>
          <a:p>
            <a:pPr>
              <a:spcAft>
                <a:spcPts val="600"/>
              </a:spcAft>
              <a:defRPr/>
            </a:pPr>
            <a:r>
              <a:rPr lang="en-US" b="1"/>
              <a:t>Curriculum: </a:t>
            </a:r>
            <a:r>
              <a:rPr lang="en-US"/>
              <a:t>Basic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  <a:defRPr/>
            </a:pPr>
            <a:r>
              <a:rPr lang="en-US" b="1"/>
              <a:t>Length: </a:t>
            </a:r>
            <a:r>
              <a:rPr lang="en-US"/>
              <a:t>25 lessons per course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Conversation Group: </a:t>
            </a:r>
            <a:r>
              <a:rPr lang="en-US"/>
              <a:t>90-min weekly group led by local members or missionaries (in person or virtual)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Cost: </a:t>
            </a:r>
            <a:r>
              <a:rPr lang="en-US"/>
              <a:t>Free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Implementation: </a:t>
            </a:r>
            <a:r>
              <a:rPr lang="en-US"/>
              <a:t>Led by stake, coordinating council, mission, or Area, delegated to self-reliance specialist or other assigned committee</a:t>
            </a:r>
          </a:p>
          <a:p>
            <a:pPr>
              <a:spcAft>
                <a:spcPts val="600"/>
              </a:spcAft>
              <a:defRPr/>
            </a:pPr>
            <a:r>
              <a:rPr lang="en-US" b="1"/>
              <a:t>Placement: </a:t>
            </a:r>
            <a:r>
              <a:rPr lang="en-US"/>
              <a:t>Learners self-select or teacher evaluates using conversation assessment 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1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Program details - </a:t>
            </a:r>
          </a:p>
          <a:p>
            <a:pPr>
              <a:spcAft>
                <a:spcPts val="600"/>
              </a:spcAft>
            </a:pPr>
            <a:r>
              <a:rPr lang="en-US" b="1"/>
              <a:t>Curriculum: </a:t>
            </a:r>
            <a:r>
              <a:rPr lang="en-US"/>
              <a:t>Academic and workplace English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Length: </a:t>
            </a:r>
            <a:r>
              <a:rPr lang="en-US"/>
              <a:t>14 weeks; learners can repeat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Weekly Gathering: </a:t>
            </a:r>
            <a:r>
              <a:rPr lang="en-US"/>
              <a:t>90-min, learner-led, facilitated by BYU-PW missionaries (virtual)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Cost: </a:t>
            </a:r>
            <a:r>
              <a:rPr lang="en-US"/>
              <a:t>cost varies by country </a:t>
            </a:r>
          </a:p>
          <a:p>
            <a:pPr>
              <a:spcAft>
                <a:spcPts val="600"/>
              </a:spcAft>
            </a:pPr>
            <a:r>
              <a:rPr lang="en-US" b="1"/>
              <a:t>Implementation: </a:t>
            </a:r>
            <a:r>
              <a:rPr lang="en-US"/>
              <a:t>BYU-PW</a:t>
            </a:r>
            <a:endParaRPr lang="en-US">
              <a:ea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b="1"/>
              <a:t>Placement:</a:t>
            </a:r>
            <a:r>
              <a:rPr lang="en-US"/>
              <a:t> Assessment score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04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20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67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Consider going back to main 3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96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Seek learning by study and also by faith. (Add reference)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1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F348B2-0D7A-CB00-BB2E-AF95108B65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04" t="-4482" r="-1763" b="-4485"/>
          <a:stretch/>
        </p:blipFill>
        <p:spPr>
          <a:xfrm>
            <a:off x="5753983" y="-409944"/>
            <a:ext cx="8173422" cy="79711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6" name="Picture 15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0743563E-58C4-2A46-B604-130A521648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6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445184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61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839993"/>
            <a:ext cx="286871" cy="51780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9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8433608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65200"/>
            <a:ext cx="8433608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9" name="Picture 8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B0F0E462-781D-877F-E912-25B5B8028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FD80E-E537-FA11-22CC-D3A81A1B881D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6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0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863600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792480"/>
            <a:ext cx="86360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9A84E9A2-8959-0989-37C2-77EE088742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3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9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253C39-5D5C-0942-AF66-9A859B4095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69FBF5-362D-B74E-B7FB-785A5312CD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0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CBDB16C-FCE1-654B-A8B0-03B0C3BD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73B8F32-84C1-6145-9135-8814C97CD2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0217BA-07FE-624A-96CB-DCE59EC992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5149A5D1-1E27-3449-8A9D-C212D7E5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B0ECE6-42C1-5042-B169-14883E9C52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C673EDF0-36CA-C044-859E-A2189625CE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FCA64C07-3243-6142-998D-070AFEBC38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8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6B9C39-3930-0642-8851-75ED3365A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4A91B707-11BE-AD43-B13E-0FAB91299C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0DDAE8-6EF8-1A43-84FB-01AAE2F9C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9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FEABE-3AFB-8149-8319-459E7E20C7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62101"/>
            <a:ext cx="5223194" cy="4614862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81F3A1-E986-E642-A06A-620E378A355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5DAB394-EDF1-5D48-920C-20021D8EF0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0D976E-95BB-4C48-A72C-55321562F7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0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945F7755-2DA8-0A4A-B346-37B838F8F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39073A-CB38-C34F-95F4-11690105FB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3832153-8289-6948-9B14-0F51FAF7A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94691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4BF11BC-523B-124E-8A1E-C9ADCE3E1B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965200"/>
            <a:ext cx="94900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806F39-2D05-9746-8CCC-B979713ED0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443D2C-157D-5A47-A20F-2B23B6782CE1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7BB336AE-C178-AC43-84E5-33C29412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94691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3D86292-7698-6646-8991-2844CE386B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792480"/>
            <a:ext cx="9490075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776E86-2DF2-E348-9EEA-5A9D77B1AA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5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7B308ED-A37E-7446-9E6E-C336C2A1F2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2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009909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2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949EA303-5278-A449-9440-6A0F1B3B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325120"/>
            <a:ext cx="535432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EDDC8735-3449-B949-BDF8-6A201B956E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965200"/>
            <a:ext cx="5375275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2AF2D2-B974-DB4C-AB4F-DCBBDEE8F9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274320"/>
            <a:ext cx="5354320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6E6F74-E1C4-B548-9A47-4B556FD862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3506" y="792480"/>
            <a:ext cx="5366169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DA50EB-59CE-B346-B2F0-BBD9380242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0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44FCA96B-3CF7-844A-B784-91CAFF831D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  <p:pic>
        <p:nvPicPr>
          <p:cNvPr id="9" name="Picture 8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16617B9D-00EB-F640-97AA-DADAC42E8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76" y="700545"/>
            <a:ext cx="7196530" cy="131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inny Photo Right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049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C054A52C-27BC-0341-BC40-DC426058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5120"/>
            <a:ext cx="6896100" cy="56896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2369CF-5403-4E40-8CD7-4FFD11F5C5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965200"/>
            <a:ext cx="6896100" cy="28416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1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E1529B8E-E21A-8543-BDAB-7D936F15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6880873" cy="42672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9701E11-0FE4-7548-B605-B4E42F2714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792480"/>
            <a:ext cx="6896100" cy="426403"/>
          </a:xfrm>
        </p:spPr>
        <p:txBody>
          <a:bodyPr/>
          <a:lstStyle>
            <a:lvl1pPr marL="0" indent="0">
              <a:buNone/>
              <a:defRPr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i="1"/>
              <a:t>Click to edit subtitle style</a:t>
            </a:r>
            <a:br>
              <a:rPr lang="en-US" i="1"/>
            </a:br>
            <a:r>
              <a:rPr lang="en-US" i="1"/>
              <a:t>Double Line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4" orient="horz" pos="3912">
          <p15:clr>
            <a:srgbClr val="FBAE40"/>
          </p15:clr>
        </p15:guide>
        <p15:guide id="5" pos="4728">
          <p15:clr>
            <a:srgbClr val="FBAE40"/>
          </p15:clr>
        </p15:guide>
        <p15:guide id="6" pos="4896">
          <p15:clr>
            <a:srgbClr val="FBAE40"/>
          </p15:clr>
        </p15:guide>
        <p15:guide id="7" pos="729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458F2-A9BB-0C43-BD07-A17DB70C8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240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4344">
          <p15:clr>
            <a:srgbClr val="FBAE40"/>
          </p15:clr>
        </p15:guide>
        <p15:guide id="5" pos="4560">
          <p15:clr>
            <a:srgbClr val="FBAE40"/>
          </p15:clr>
        </p15:guide>
        <p15:guide id="6" pos="7296">
          <p15:clr>
            <a:srgbClr val="FBAE40"/>
          </p15:clr>
        </p15:guide>
        <p15:guide id="7" orient="horz" pos="1320">
          <p15:clr>
            <a:srgbClr val="FBAE40"/>
          </p15:clr>
        </p15:guide>
        <p15:guide id="8" orient="horz" pos="326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3096" userDrawn="1">
          <p15:clr>
            <a:srgbClr val="FBAE40"/>
          </p15:clr>
        </p15:guide>
        <p15:guide id="5" pos="3312" userDrawn="1">
          <p15:clr>
            <a:srgbClr val="FBAE40"/>
          </p15:clr>
        </p15:guide>
        <p15:guide id="6" pos="7416" userDrawn="1">
          <p15:clr>
            <a:srgbClr val="FBAE40"/>
          </p15:clr>
        </p15:guide>
        <p15:guide id="7" orient="horz" pos="1128" userDrawn="1">
          <p15:clr>
            <a:srgbClr val="FBAE40"/>
          </p15:clr>
        </p15:guide>
        <p15:guide id="8" orient="horz" pos="3096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BE392E-71D9-C442-8757-83C83F54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AE406D-5874-E145-B0FD-D9BAE32022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E6FF4A-5372-B242-B0A8-CB6D0734CD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AED84-69BA-FE48-BAAC-6F20446BB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B3F131-C5EE-7947-BCA7-627EE47F7030}"/>
              </a:ext>
            </a:extLst>
          </p:cNvPr>
          <p:cNvSpPr/>
          <p:nvPr userDrawn="1"/>
        </p:nvSpPr>
        <p:spPr>
          <a:xfrm>
            <a:off x="-1" y="5533901"/>
            <a:ext cx="6662057" cy="724395"/>
          </a:xfrm>
          <a:prstGeom prst="rect">
            <a:avLst/>
          </a:prstGeom>
          <a:gradFill>
            <a:gsLst>
              <a:gs pos="73000">
                <a:schemeClr val="accent1"/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D7BB2A8-7682-D047-88A3-4A9E2AE6A1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7078" y="5665788"/>
            <a:ext cx="5618922" cy="457200"/>
          </a:xfrm>
        </p:spPr>
        <p:txBody>
          <a:bodyPr/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Caption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84F84B-D736-EF43-890D-0798EADD29C7}"/>
              </a:ext>
            </a:extLst>
          </p:cNvPr>
          <p:cNvGrpSpPr/>
          <p:nvPr userDrawn="1"/>
        </p:nvGrpSpPr>
        <p:grpSpPr>
          <a:xfrm>
            <a:off x="10484312" y="0"/>
            <a:ext cx="1707688" cy="1359926"/>
            <a:chOff x="10484312" y="0"/>
            <a:chExt cx="1707688" cy="13599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DE5A23-4593-674A-B30D-74A1DD2D390B}"/>
                </a:ext>
              </a:extLst>
            </p:cNvPr>
            <p:cNvSpPr/>
            <p:nvPr userDrawn="1"/>
          </p:nvSpPr>
          <p:spPr>
            <a:xfrm>
              <a:off x="10484312" y="0"/>
              <a:ext cx="1707688" cy="13599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328"/>
                </a:solidFill>
              </a:endParaRPr>
            </a:p>
          </p:txBody>
        </p:sp>
        <p:pic>
          <p:nvPicPr>
            <p:cNvPr id="13" name="Picture 11">
              <a:extLst>
                <a:ext uri="{FF2B5EF4-FFF2-40B4-BE49-F238E27FC236}">
                  <a16:creationId xmlns:a16="http://schemas.microsoft.com/office/drawing/2014/main" id="{192B2A16-2DC6-2A4C-B932-2433C47AC5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763149" y="351971"/>
              <a:ext cx="1162948" cy="627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488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97F3E403-0737-9442-92DE-5FD8064C5F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63149" y="351971"/>
            <a:ext cx="1162948" cy="6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1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Sl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D48DA87-20D1-0F43-BF7C-237742414F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tx1">
                <a:alpha val="17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244FA1-6E09-2E42-AEBF-64BFFC971C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bg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80952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7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and a child sitting outside a building&#10;&#10;Description automatically generated">
            <a:extLst>
              <a:ext uri="{FF2B5EF4-FFF2-40B4-BE49-F238E27FC236}">
                <a16:creationId xmlns:a16="http://schemas.microsoft.com/office/drawing/2014/main" id="{E7F4278F-69C7-D913-EACD-1D8C5183D8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6429" t="19" r="13683" b="-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A21D57-EB35-EAA6-EBD1-9301318A8173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82649D-6C49-DE15-9544-BC20A8F8B3C9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CA4568BA-C440-209B-A49A-9B7C8DA003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8" y="2333894"/>
            <a:ext cx="5470855" cy="109446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36DF939-FC54-0EA0-B842-B901318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243" y="3620250"/>
            <a:ext cx="4575856" cy="1378916"/>
          </a:xfrm>
        </p:spPr>
        <p:txBody>
          <a:bodyPr anchor="b" anchorCtr="0"/>
          <a:lstStyle>
            <a:lvl1pPr algn="l">
              <a:defRPr sz="4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368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90C1B6C-288B-FC4B-ACFB-5455B3A0CB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12119" y="1539875"/>
            <a:ext cx="8767762" cy="3778250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4800" b="1" i="0">
                <a:solidFill>
                  <a:schemeClr val="accent1"/>
                </a:solidFill>
                <a:latin typeface="McKay ldsLat" panose="02020302050406020303" pitchFamily="18" charset="0"/>
              </a:defRPr>
            </a:lvl1pPr>
          </a:lstStyle>
          <a:p>
            <a:pPr lvl="0"/>
            <a:r>
              <a:rPr lang="en-US"/>
              <a:t>Placeholder Text</a:t>
            </a:r>
          </a:p>
        </p:txBody>
      </p:sp>
    </p:spTree>
    <p:extLst>
      <p:ext uri="{BB962C8B-B14F-4D97-AF65-F5344CB8AC3E}">
        <p14:creationId xmlns:p14="http://schemas.microsoft.com/office/powerpoint/2010/main" val="83677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6" presetClass="emph" presetSubtype="0" accel="50000" decel="50000" fill="hold" nodeType="withEffect">
                  <p:stCondLst>
                    <p:cond delay="0"/>
                  </p:stCondLst>
                  <p:childTnLst>
                    <p:animScale>
                      <p:cBhvr>
                        <p:cTn dur="3000" fill="hold"/>
                        <p:tgtEl>
                          <p:spTgt spid="5"/>
                        </p:tgtEl>
                      </p:cBhvr>
                      <p:by x="102000" y="102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65B8A70-3139-D24F-9504-9363FB036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528" y="2740471"/>
            <a:ext cx="7552944" cy="13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3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1F87F7E-8927-4241-A39B-625CEDF29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419" y="2740452"/>
            <a:ext cx="7553162" cy="137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9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CM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FDD053-7B08-A347-AF67-699A7E42B6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0000"/>
              </a:schemeClr>
            </a:glow>
            <a:innerShdw blurRad="1270000">
              <a:schemeClr val="bg2">
                <a:lumMod val="90000"/>
                <a:alpha val="75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6399E8-7913-1800-A9E5-BC91BACE63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9528" y="2742940"/>
            <a:ext cx="7552944" cy="137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5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 (Header 2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09760C-D5F8-6C4F-80E6-99DFEF728D2D}"/>
              </a:ext>
            </a:extLst>
          </p:cNvPr>
          <p:cNvCxnSpPr>
            <a:cxnSpLocks/>
          </p:cNvCxnSpPr>
          <p:nvPr userDrawn="1"/>
        </p:nvCxnSpPr>
        <p:spPr>
          <a:xfrm>
            <a:off x="7833360" y="3674630"/>
            <a:ext cx="3709508" cy="0"/>
          </a:xfrm>
          <a:prstGeom prst="line">
            <a:avLst/>
          </a:prstGeom>
          <a:ln>
            <a:solidFill>
              <a:srgbClr val="A2C2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10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Photo (Header 2, Subhead 2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BE1C05-906C-8D4F-9C8B-5E6B27386C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7192963" cy="6858000"/>
          </a:xfrm>
        </p:spPr>
        <p:txBody>
          <a:bodyPr/>
          <a:lstStyle/>
          <a:p>
            <a:r>
              <a:rPr lang="en-US"/>
              <a:t>Click to insert Photo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E50BE6D-7849-0741-AF8C-80E856EFA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0">
            <a:extLst>
              <a:ext uri="{FF2B5EF4-FFF2-40B4-BE49-F238E27FC236}">
                <a16:creationId xmlns:a16="http://schemas.microsoft.com/office/drawing/2014/main" id="{745B4DFF-A6D4-3B4A-B5E7-1E18AAAB37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33360" y="2663485"/>
            <a:ext cx="3709508" cy="90647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 </a:t>
            </a:r>
            <a:br>
              <a:rPr lang="en-US"/>
            </a:br>
            <a:r>
              <a:rPr lang="en-US"/>
              <a:t>Two Lines</a:t>
            </a:r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0C83B1D3-D18A-454D-9309-764AEC36E8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33360" y="3758301"/>
            <a:ext cx="3709508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</p:spTree>
    <p:extLst>
      <p:ext uri="{BB962C8B-B14F-4D97-AF65-F5344CB8AC3E}">
        <p14:creationId xmlns:p14="http://schemas.microsoft.com/office/powerpoint/2010/main" val="362275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2"/>
          <p:cNvSpPr>
            <a:spLocks noGrp="1"/>
          </p:cNvSpPr>
          <p:nvPr>
            <p:ph type="ftr" sz="quarter" idx="13"/>
          </p:nvPr>
        </p:nvSpPr>
        <p:spPr>
          <a:xfrm>
            <a:off x="4876800" y="6356350"/>
            <a:ext cx="2438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06C967-C119-3A46-8999-DDAAE48B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315200" y="6356350"/>
            <a:ext cx="4038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DEPARTMENT NAME GOES HERE | MARCH 2018</a:t>
            </a:r>
          </a:p>
        </p:txBody>
      </p:sp>
    </p:spTree>
    <p:extLst>
      <p:ext uri="{BB962C8B-B14F-4D97-AF65-F5344CB8AC3E}">
        <p14:creationId xmlns:p14="http://schemas.microsoft.com/office/powerpoint/2010/main" val="2885476914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E235CF-6CBB-8893-5618-805716197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2" cy="68580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25EFF50-BE34-1A4F-A992-144CE5E3A219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B88EBD35-69E3-CA4F-8202-975DC3B71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7080" y="5727729"/>
            <a:ext cx="6700947" cy="397032"/>
          </a:xfrm>
        </p:spPr>
        <p:txBody>
          <a:bodyPr wrap="square" anchor="t">
            <a:spAutoFit/>
          </a:bodyPr>
          <a:lstStyle>
            <a:lvl1pPr marL="0" indent="0">
              <a:spcBef>
                <a:spcPts val="0"/>
              </a:spcBef>
              <a:buNone/>
              <a:defRPr lang="en-US" sz="2200" i="1" smtClean="0">
                <a:solidFill>
                  <a:schemeClr val="bg1"/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BC6C21-C466-4444-8062-792641AED9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97" t="20668" r="9810" b="11952"/>
          <a:stretch/>
        </p:blipFill>
        <p:spPr>
          <a:xfrm>
            <a:off x="557102" y="617519"/>
            <a:ext cx="7009889" cy="1179444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77CAD4DF-F4D3-A343-9FF4-60D6F8E972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7080" y="4958262"/>
            <a:ext cx="6700947" cy="840230"/>
          </a:xfrm>
        </p:spPr>
        <p:txBody>
          <a:bodyPr wrap="square" anchor="b">
            <a:spAutoFit/>
          </a:bodyPr>
          <a:lstStyle>
            <a:lvl1pPr marL="0" indent="0">
              <a:buNone/>
              <a:defRPr sz="5400" b="0" i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</p:spTree>
    <p:extLst>
      <p:ext uri="{BB962C8B-B14F-4D97-AF65-F5344CB8AC3E}">
        <p14:creationId xmlns:p14="http://schemas.microsoft.com/office/powerpoint/2010/main" val="277466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DD297A-F0CF-2643-954B-59340A27428E}"/>
              </a:ext>
            </a:extLst>
          </p:cNvPr>
          <p:cNvCxnSpPr>
            <a:cxnSpLocks/>
          </p:cNvCxnSpPr>
          <p:nvPr/>
        </p:nvCxnSpPr>
        <p:spPr>
          <a:xfrm flipV="1">
            <a:off x="936171" y="1567543"/>
            <a:ext cx="9241972" cy="1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22B2584-F097-6D49-B6EE-DCA6B11944C5}"/>
              </a:ext>
            </a:extLst>
          </p:cNvPr>
          <p:cNvGrpSpPr/>
          <p:nvPr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E5A3A91-0C8F-3249-8547-6E23363D88D0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E50448E-4F40-C54D-8321-AFDCBDBE6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0E5D884-EE68-CE4F-B2D3-6675EA3B273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799668" y="6356350"/>
            <a:ext cx="2743200" cy="365125"/>
          </a:xfrm>
        </p:spPr>
        <p:txBody>
          <a:bodyPr/>
          <a:lstStyle/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F6E9639-1F93-6B47-A82A-2CD00A519087}"/>
              </a:ext>
            </a:extLst>
          </p:cNvPr>
          <p:cNvSpPr>
            <a:spLocks noGrp="1" noChangeArrowheads="1"/>
          </p:cNvSpPr>
          <p:nvPr userDrawn="1">
            <p:ph type="title"/>
          </p:nvPr>
        </p:nvSpPr>
        <p:spPr>
          <a:xfrm>
            <a:off x="838200" y="429453"/>
            <a:ext cx="9092430" cy="1112390"/>
          </a:xfrm>
        </p:spPr>
        <p:txBody>
          <a:bodyPr anchor="b"/>
          <a:lstStyle/>
          <a:p>
            <a:pPr eaLnBrk="1" hangingPunct="1"/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207520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F08B0038-E0CB-3547-B0AF-32EC07591A1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819" y="502920"/>
            <a:ext cx="9275811" cy="106069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ED3B328-32C6-A846-A879-BB5542232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56D2A2C-658B-B640-B0FC-D563312E3D74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34994"/>
            <a:ext cx="10882260" cy="436576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A090CC-8D9B-1643-BAE0-DA0BAAE134F6}"/>
              </a:ext>
            </a:extLst>
          </p:cNvPr>
          <p:cNvCxnSpPr>
            <a:cxnSpLocks/>
          </p:cNvCxnSpPr>
          <p:nvPr userDrawn="1"/>
        </p:nvCxnSpPr>
        <p:spPr>
          <a:xfrm>
            <a:off x="772160" y="1563612"/>
            <a:ext cx="9405983" cy="3932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2C744BF3-7AB9-4D45-818C-BFFF549B76B2}"/>
              </a:ext>
            </a:extLst>
          </p:cNvPr>
          <p:cNvGrpSpPr/>
          <p:nvPr userDrawn="1"/>
        </p:nvGrpSpPr>
        <p:grpSpPr>
          <a:xfrm>
            <a:off x="10173336" y="-13533"/>
            <a:ext cx="2023382" cy="1585005"/>
            <a:chOff x="10173336" y="-13533"/>
            <a:chExt cx="2023382" cy="158500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4F8C62-A42E-7044-A463-FCA317D366A6}"/>
                </a:ext>
              </a:extLst>
            </p:cNvPr>
            <p:cNvSpPr/>
            <p:nvPr/>
          </p:nvSpPr>
          <p:spPr>
            <a:xfrm>
              <a:off x="10173336" y="-13533"/>
              <a:ext cx="2023382" cy="15850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97F677-AF2C-F040-9DA2-9A13E873E2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502" b="78494"/>
            <a:stretch/>
          </p:blipFill>
          <p:spPr>
            <a:xfrm>
              <a:off x="10490972" y="455154"/>
              <a:ext cx="1463040" cy="662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25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2DAA10-1C6E-40BE-A9F5-5742700E7D53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446C8D0-4995-C669-8AA4-0AD2FEFE5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743200" cy="365125"/>
          </a:xfrm>
        </p:spPr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9E4183-A883-9620-E017-BF5BC3967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4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_Photo (Header, Subhead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2C4E6A68-5E48-E34C-8E35-18ACE1EEDB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9943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05D17B71-9DD5-D94F-B38D-7C69AE277C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30175" y="960120"/>
            <a:ext cx="4962631" cy="5770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/>
              <a:t>Subhead 01</a:t>
            </a:r>
          </a:p>
          <a:p>
            <a:r>
              <a:rPr lang="en-US"/>
              <a:t>Two Lines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CE8F454D-7BA1-C043-903D-EBAE9B72BF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27850" y="502920"/>
            <a:ext cx="4964956" cy="456363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C5C1C8-8A6C-8441-B56F-88F5B06D5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151A0272-770A-AC43-9381-FBF6F7DA010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143617" y="1928002"/>
            <a:ext cx="6412230" cy="417275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31303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  <a:p>
            <a:pPr lvl="0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848F9A-CD63-B34A-A1D8-7A7967CB6A80}"/>
              </a:ext>
            </a:extLst>
          </p:cNvPr>
          <p:cNvCxnSpPr>
            <a:cxnSpLocks/>
          </p:cNvCxnSpPr>
          <p:nvPr/>
        </p:nvCxnSpPr>
        <p:spPr>
          <a:xfrm>
            <a:off x="5257800" y="1567544"/>
            <a:ext cx="49203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E6FB9B4-332D-0241-B240-1815698C7E12}"/>
              </a:ext>
            </a:extLst>
          </p:cNvPr>
          <p:cNvSpPr/>
          <p:nvPr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D4FA3C-9F4A-DA48-A27E-8C7CFD0FBD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3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(Header, Subhe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707403D1-BD1D-6546-AC7D-34FE5DE2A8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273" y="726440"/>
            <a:ext cx="9275357" cy="461755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/>
              <a:t>Header 01</a:t>
            </a:r>
          </a:p>
        </p:txBody>
      </p:sp>
      <p:sp>
        <p:nvSpPr>
          <p:cNvPr id="11" name="Text Placeholder 22">
            <a:extLst>
              <a:ext uri="{FF2B5EF4-FFF2-40B4-BE49-F238E27FC236}">
                <a16:creationId xmlns:a16="http://schemas.microsoft.com/office/drawing/2014/main" id="{FB36CB79-780D-A34D-A615-E92D2B7572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273" y="1188195"/>
            <a:ext cx="9275358" cy="362958"/>
          </a:xfrm>
        </p:spPr>
        <p:txBody>
          <a:bodyPr>
            <a:noAutofit/>
          </a:bodyPr>
          <a:lstStyle>
            <a:lvl1pPr marL="0" indent="0">
              <a:buNone/>
              <a:defRPr lang="en-US" sz="2000" i="1" smtClean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cs typeface="Museo Sans 50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en-US" sz="20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Subhead 01</a:t>
            </a:r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3CA2FA5-AA36-F440-AE24-76402BC63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8F13072-DC7B-3046-8AF7-83D289A0100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60608" y="1789388"/>
            <a:ext cx="10882260" cy="4311374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3F4C72-F2E4-7349-9BC4-CDE007B04F2C}"/>
              </a:ext>
            </a:extLst>
          </p:cNvPr>
          <p:cNvCxnSpPr>
            <a:cxnSpLocks/>
          </p:cNvCxnSpPr>
          <p:nvPr userDrawn="1"/>
        </p:nvCxnSpPr>
        <p:spPr>
          <a:xfrm>
            <a:off x="762000" y="1567544"/>
            <a:ext cx="9416143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51000">
                  <a:srgbClr val="A1C13C"/>
                </a:gs>
                <a:gs pos="92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C6FEC2E-D14C-2C48-BABE-933CFC3E00E3}"/>
              </a:ext>
            </a:extLst>
          </p:cNvPr>
          <p:cNvSpPr/>
          <p:nvPr userDrawn="1"/>
        </p:nvSpPr>
        <p:spPr>
          <a:xfrm>
            <a:off x="10173336" y="-13533"/>
            <a:ext cx="2023382" cy="1585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7FE2AD-A838-2E4D-AC44-EEC461FE93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502" b="78494"/>
          <a:stretch/>
        </p:blipFill>
        <p:spPr>
          <a:xfrm>
            <a:off x="10490972" y="455154"/>
            <a:ext cx="1463040" cy="6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8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F8A5C1-0850-0443-8338-39269391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96A8-85CF-3A49-AB63-135C55D93810}" type="datetimeFigureOut">
              <a:rPr lang="en-US" smtClean="0"/>
              <a:t>5/7/25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FFE4D-EFA2-454A-B1E0-BB9DED20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06B7E-0DF2-744F-BD42-30716278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2B6A-21BA-8942-A9EE-F34B8EA4E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420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34911" y="-89940"/>
            <a:ext cx="3097567" cy="7015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9335" y="1422484"/>
            <a:ext cx="2866642" cy="40130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321508" y="1422484"/>
            <a:ext cx="6206572" cy="3228343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2800">
                <a:latin typeface="+mj-lt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321300" y="4929352"/>
            <a:ext cx="6207125" cy="506248"/>
          </a:xfrm>
        </p:spPr>
        <p:txBody>
          <a:bodyPr>
            <a:normAutofit/>
          </a:bodyPr>
          <a:lstStyle>
            <a:lvl1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spc="1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Attribution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8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82BEA-B639-3F64-C7DA-A1A5141C7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C83D3-82B1-FF6A-E165-F8A5188A3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A9854-3F58-E2BC-9FA7-E87C2F46B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0F18-3FC5-4A4E-8EE0-77C6A618B98A}" type="datetimeFigureOut">
              <a:rPr lang="en-US" smtClean="0"/>
              <a:t>5/7/25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E9BF-6298-B3A3-35B5-9ACFBCBCE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7B77-AD56-1022-D063-04A5AF34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E186-654C-2D46-9A90-AA7EA3B3B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919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9DCD-8D97-A359-5428-6F3B5CAD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C13217-ABF6-22DD-F838-DAA04CAF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1B4D3-3B47-EB12-2F5D-B04FB758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7C6D0-1D6F-7F8D-225B-FAF0D1C28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1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BA7E7-4226-CBE7-5B53-87E1E1C67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012FA-90E1-85E2-AC2F-CEF15435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DCBFD-1C2A-16C8-8D59-85E4F8F1E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97B0C-27C4-E51C-F77A-F2A251A1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5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2501A62-76E2-DD4B-90E6-E5FE9B32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72" y="3936994"/>
            <a:ext cx="4426717" cy="865987"/>
          </a:xfrm>
        </p:spPr>
        <p:txBody>
          <a:bodyPr anchor="b" anchorCtr="0"/>
          <a:lstStyle>
            <a:lvl1pPr>
              <a:defRPr sz="3200" b="1" i="0">
                <a:solidFill>
                  <a:srgbClr val="454540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833641" y="3936994"/>
            <a:ext cx="5413094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775FC4C-DD6D-5C69-F600-2C842444A1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074" y="5011736"/>
            <a:ext cx="4162696" cy="284163"/>
          </a:xfrm>
        </p:spPr>
        <p:txBody>
          <a:bodyPr/>
          <a:lstStyle>
            <a:lvl1pPr marL="0" indent="0">
              <a:buNone/>
              <a:defRPr b="0" i="1">
                <a:solidFill>
                  <a:schemeClr val="tx2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AA3EEC-7144-15EA-4F01-9E8E170656FF}"/>
              </a:ext>
            </a:extLst>
          </p:cNvPr>
          <p:cNvCxnSpPr/>
          <p:nvPr userDrawn="1"/>
        </p:nvCxnSpPr>
        <p:spPr>
          <a:xfrm>
            <a:off x="5301205" y="3992300"/>
            <a:ext cx="0" cy="2607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61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ima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EC7BE1-8207-53F3-6D92-94A74605FA06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3763676"/>
            <a:ext cx="10936941" cy="2581598"/>
          </a:xfrm>
        </p:spPr>
        <p:txBody>
          <a:bodyPr anchor="t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 i="0">
                <a:latin typeface="Roboto Slab Light" pitchFamily="2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Open Sans Light"/>
                <a:ea typeface="Open Sans" pitchFamily="2" charset="0"/>
                <a:cs typeface="Open Sans" pitchFamily="2" charset="0"/>
              </a:rPr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5BA408-1468-FB1C-5F55-E9B17D4ED2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3148315"/>
          </a:xfrm>
        </p:spPr>
        <p:txBody>
          <a:bodyPr/>
          <a:lstStyle/>
          <a:p>
            <a:pPr lvl="1"/>
            <a:r>
              <a:rPr lang="en-US"/>
              <a:t>Picture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03EA-5051-A03C-4BF7-F590253F990B}"/>
              </a:ext>
            </a:extLst>
          </p:cNvPr>
          <p:cNvSpPr/>
          <p:nvPr userDrawn="1"/>
        </p:nvSpPr>
        <p:spPr>
          <a:xfrm>
            <a:off x="0" y="3136739"/>
            <a:ext cx="12192000" cy="2922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5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3912">
          <p15:clr>
            <a:srgbClr val="FBAE40"/>
          </p15:clr>
        </p15:guide>
        <p15:guide id="4" pos="7296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2E053B-707A-9124-1F95-8BAE6988175D}"/>
              </a:ext>
            </a:extLst>
          </p:cNvPr>
          <p:cNvSpPr/>
          <p:nvPr userDrawn="1"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73F023F-A31C-12FD-1FB6-C87ED14B49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02" y="254738"/>
            <a:ext cx="2829698" cy="565940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995D412-DF20-BDC6-2A14-59477750CB9C}"/>
              </a:ext>
            </a:extLst>
          </p:cNvPr>
          <p:cNvSpPr txBox="1">
            <a:spLocks/>
          </p:cNvSpPr>
          <p:nvPr userDrawn="1"/>
        </p:nvSpPr>
        <p:spPr>
          <a:xfrm>
            <a:off x="6109252" y="1434301"/>
            <a:ext cx="4303086" cy="129460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id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nisl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1F37A8-2D15-2A7E-26A8-2F75E0786947}"/>
              </a:ext>
            </a:extLst>
          </p:cNvPr>
          <p:cNvSpPr txBox="1">
            <a:spLocks/>
          </p:cNvSpPr>
          <p:nvPr userDrawn="1"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D127DA-B451-9135-3ACF-B8720356E28F}"/>
              </a:ext>
            </a:extLst>
          </p:cNvPr>
          <p:cNvCxnSpPr>
            <a:cxnSpLocks/>
          </p:cNvCxnSpPr>
          <p:nvPr userDrawn="1"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29358E8-5399-0CD9-6336-64E8008C3586}"/>
              </a:ext>
            </a:extLst>
          </p:cNvPr>
          <p:cNvSpPr txBox="1">
            <a:spLocks/>
          </p:cNvSpPr>
          <p:nvPr userDrawn="1"/>
        </p:nvSpPr>
        <p:spPr>
          <a:xfrm>
            <a:off x="6096000" y="3383217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A96C50B-2002-5E10-B06B-EF78044CB058}"/>
              </a:ext>
            </a:extLst>
          </p:cNvPr>
          <p:cNvSpPr txBox="1">
            <a:spLocks/>
          </p:cNvSpPr>
          <p:nvPr userDrawn="1"/>
        </p:nvSpPr>
        <p:spPr>
          <a:xfrm>
            <a:off x="6096000" y="2953195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55301B-06BD-47A5-3F0F-F600AC713BBE}"/>
              </a:ext>
            </a:extLst>
          </p:cNvPr>
          <p:cNvCxnSpPr>
            <a:cxnSpLocks/>
          </p:cNvCxnSpPr>
          <p:nvPr userDrawn="1"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26770F3-6E35-0985-CF60-8CB7ABDAE8F9}"/>
              </a:ext>
            </a:extLst>
          </p:cNvPr>
          <p:cNvSpPr txBox="1">
            <a:spLocks/>
          </p:cNvSpPr>
          <p:nvPr userDrawn="1"/>
        </p:nvSpPr>
        <p:spPr>
          <a:xfrm>
            <a:off x="6096000" y="5251774"/>
            <a:ext cx="4303087" cy="122185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Cras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sit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porttitor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scelerisque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sapien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arcu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imperdiet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interdum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sapiens </a:t>
            </a:r>
            <a:r>
              <a:rPr lang="en-US" sz="200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en-US"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6EF34DE-8E62-EF67-07B0-75E84753BE1F}"/>
              </a:ext>
            </a:extLst>
          </p:cNvPr>
          <p:cNvSpPr txBox="1">
            <a:spLocks/>
          </p:cNvSpPr>
          <p:nvPr userDrawn="1"/>
        </p:nvSpPr>
        <p:spPr>
          <a:xfrm>
            <a:off x="6096000" y="482175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</a:rPr>
              <a:t>LOREM IPSUM DOLOR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C8B17A-D6AD-C35C-E927-8471D84B1EB8}"/>
              </a:ext>
            </a:extLst>
          </p:cNvPr>
          <p:cNvCxnSpPr>
            <a:cxnSpLocks/>
          </p:cNvCxnSpPr>
          <p:nvPr userDrawn="1"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5">
            <a:extLst>
              <a:ext uri="{FF2B5EF4-FFF2-40B4-BE49-F238E27FC236}">
                <a16:creationId xmlns:a16="http://schemas.microsoft.com/office/drawing/2014/main" id="{AADBD769-4FA7-A14B-57E5-4F33C35E1B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3974" y="169190"/>
            <a:ext cx="4227294" cy="6304442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3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3428999"/>
            <a:ext cx="3393440" cy="277844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B71467-BC68-F165-F909-DD8D002E2564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834C6-8B28-F85E-F263-5EDE096AF3C5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39928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8B2E3-75E4-083F-88E5-99FF1C2EE026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188960" y="1006064"/>
            <a:ext cx="3393440" cy="2227208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14DAEDCB-EED4-3C1E-60C4-5D103DBBF3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0E60D7-8265-0AED-6B4C-88499DEA4E6B}"/>
              </a:ext>
            </a:extLst>
          </p:cNvPr>
          <p:cNvCxnSpPr/>
          <p:nvPr userDrawn="1"/>
        </p:nvCxnSpPr>
        <p:spPr>
          <a:xfrm>
            <a:off x="4189504" y="1006064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BDBA2F-DEBE-B9BB-8082-FCC3F0293D4B}"/>
              </a:ext>
            </a:extLst>
          </p:cNvPr>
          <p:cNvCxnSpPr/>
          <p:nvPr userDrawn="1"/>
        </p:nvCxnSpPr>
        <p:spPr>
          <a:xfrm>
            <a:off x="7993527" y="1003076"/>
            <a:ext cx="0" cy="5201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01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8072089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562099"/>
            <a:ext cx="10058401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920" y="344032"/>
            <a:ext cx="5044160" cy="10091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D8E5D4-7E86-BDD1-3647-E96FFE2A532E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1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0A85EF-0114-DA49-1041-E5F64E2981E1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4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702" r:id="rId3"/>
    <p:sldLayoutId id="2147483823" r:id="rId4"/>
    <p:sldLayoutId id="2147483815" r:id="rId5"/>
    <p:sldLayoutId id="2147483819" r:id="rId6"/>
    <p:sldLayoutId id="2147483672" r:id="rId7"/>
    <p:sldLayoutId id="2147483833" r:id="rId8"/>
    <p:sldLayoutId id="2147483831" r:id="rId9"/>
    <p:sldLayoutId id="2147483706" r:id="rId10"/>
    <p:sldLayoutId id="2147483830" r:id="rId11"/>
    <p:sldLayoutId id="2147483829" r:id="rId12"/>
    <p:sldLayoutId id="2147483832" r:id="rId13"/>
    <p:sldLayoutId id="2147483827" r:id="rId14"/>
    <p:sldLayoutId id="2147483816" r:id="rId15"/>
    <p:sldLayoutId id="2147483820" r:id="rId16"/>
    <p:sldLayoutId id="2147483821" r:id="rId17"/>
    <p:sldLayoutId id="2147483711" r:id="rId18"/>
    <p:sldLayoutId id="2147483673" r:id="rId19"/>
    <p:sldLayoutId id="2147483707" r:id="rId20"/>
    <p:sldLayoutId id="2147483712" r:id="rId21"/>
    <p:sldLayoutId id="2147483674" r:id="rId22"/>
    <p:sldLayoutId id="2147483708" r:id="rId23"/>
    <p:sldLayoutId id="2147483713" r:id="rId24"/>
    <p:sldLayoutId id="2147483709" r:id="rId25"/>
    <p:sldLayoutId id="2147483828" r:id="rId26"/>
    <p:sldLayoutId id="2147483675" r:id="rId27"/>
    <p:sldLayoutId id="2147483714" r:id="rId28"/>
    <p:sldLayoutId id="2147483676" r:id="rId29"/>
    <p:sldLayoutId id="2147483836" r:id="rId30"/>
    <p:sldLayoutId id="2147483710" r:id="rId31"/>
    <p:sldLayoutId id="2147483715" r:id="rId32"/>
    <p:sldLayoutId id="2147483677" r:id="rId33"/>
    <p:sldLayoutId id="2147483678" r:id="rId34"/>
    <p:sldLayoutId id="2147483679" r:id="rId35"/>
    <p:sldLayoutId id="2147483680" r:id="rId36"/>
    <p:sldLayoutId id="2147483806" r:id="rId37"/>
    <p:sldLayoutId id="2147483807" r:id="rId38"/>
    <p:sldLayoutId id="2147483808" r:id="rId39"/>
    <p:sldLayoutId id="2147483809" r:id="rId40"/>
    <p:sldLayoutId id="2147483810" r:id="rId41"/>
    <p:sldLayoutId id="2147483811" r:id="rId42"/>
    <p:sldLayoutId id="2147483812" r:id="rId43"/>
    <p:sldLayoutId id="2147483800" r:id="rId44"/>
    <p:sldLayoutId id="2147483835" r:id="rId45"/>
    <p:sldLayoutId id="2147483801" r:id="rId46"/>
    <p:sldLayoutId id="2147483802" r:id="rId47"/>
    <p:sldLayoutId id="2147483803" r:id="rId48"/>
    <p:sldLayoutId id="2147483804" r:id="rId49"/>
    <p:sldLayoutId id="2147483805" r:id="rId50"/>
    <p:sldLayoutId id="2147483813" r:id="rId51"/>
    <p:sldLayoutId id="2147483814" r:id="rId52"/>
    <p:sldLayoutId id="2147483822" r:id="rId53"/>
    <p:sldLayoutId id="2147483817" r:id="rId54"/>
    <p:sldLayoutId id="2147483818" r:id="rId55"/>
    <p:sldLayoutId id="2147483824" r:id="rId56"/>
    <p:sldLayoutId id="2147483825" r:id="rId57"/>
    <p:sldLayoutId id="2147483826" r:id="rId58"/>
    <p:sldLayoutId id="2147483834" r:id="rId5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library/working-papers/2005/demo/2005-Day-Shin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microsoft.com/office/2018/10/relationships/comments" Target="../comments/modernComment_945_D010341B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940_4AB667BC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microsoft.com/office/2018/10/relationships/comments" Target="../comments/modernComment_952_E3B09202.xml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942_C726284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62C_DEF0F664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microsoft.com/office/2018/10/relationships/comments" Target="../comments/modernComment_CB3_B24A1A7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CB4_487B452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64DD78-4CF4-2D49-91D7-BD472D5D6B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7080" y="5050595"/>
            <a:ext cx="7817663" cy="747897"/>
          </a:xfrm>
        </p:spPr>
        <p:txBody>
          <a:bodyPr/>
          <a:lstStyle/>
          <a:p>
            <a:r>
              <a:rPr lang="en-US">
                <a:latin typeface="Aptos"/>
                <a:ea typeface="Calibri Light"/>
                <a:cs typeface="Calibri Light"/>
              </a:rPr>
              <a:t>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B5371-2307-BB45-B8FE-EFDD687741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57080" y="5727729"/>
            <a:ext cx="6700947" cy="306687"/>
          </a:xfrm>
        </p:spPr>
        <p:txBody>
          <a:bodyPr/>
          <a:lstStyle/>
          <a:p>
            <a:r>
              <a:rPr lang="en-US" dirty="0">
                <a:latin typeface="Aptos"/>
              </a:rPr>
              <a:t>Insert Date</a:t>
            </a:r>
          </a:p>
        </p:txBody>
      </p:sp>
    </p:spTree>
    <p:extLst>
      <p:ext uri="{BB962C8B-B14F-4D97-AF65-F5344CB8AC3E}">
        <p14:creationId xmlns:p14="http://schemas.microsoft.com/office/powerpoint/2010/main" val="203549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FA80BF3-F427-C741-5E34-54B2B8A89852}"/>
              </a:ext>
            </a:extLst>
          </p:cNvPr>
          <p:cNvSpPr/>
          <p:nvPr/>
        </p:nvSpPr>
        <p:spPr>
          <a:xfrm>
            <a:off x="3624007" y="2081934"/>
            <a:ext cx="4332021" cy="4430035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B910EC-34AC-6DB1-B89F-199A3B1F5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Roboto Slab Light"/>
                <a:cs typeface="Calibri Light"/>
              </a:rPr>
              <a:t>The </a:t>
            </a:r>
            <a:r>
              <a:rPr lang="en-US" err="1">
                <a:latin typeface="Aptos Light"/>
                <a:ea typeface="Roboto Slab Light"/>
                <a:cs typeface="Calibri Light"/>
              </a:rPr>
              <a:t>EnglishConnect</a:t>
            </a:r>
            <a:r>
              <a:rPr lang="en-US">
                <a:latin typeface="Aptos Light"/>
                <a:ea typeface="Roboto Slab Light"/>
                <a:cs typeface="Calibri Light"/>
              </a:rPr>
              <a:t> experience </a:t>
            </a:r>
            <a:endParaRPr lang="en-US">
              <a:latin typeface="Aptos Light"/>
              <a:ea typeface="Roboto Slab Ligh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367179-1E1B-7443-232A-BF4086E33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>
                <a:latin typeface="Aptos Light"/>
                <a:ea typeface="Open Sans Light"/>
                <a:cs typeface="Open Sans Light"/>
              </a:rPr>
              <a:t>Learn in the unique e</a:t>
            </a:r>
            <a:r>
              <a:rPr lang="en-US">
                <a:latin typeface="Calibri Light"/>
                <a:ea typeface="Open Sans Light"/>
                <a:cs typeface="Calibri Light"/>
              </a:rPr>
              <a:t>nvironment </a:t>
            </a:r>
            <a:r>
              <a:rPr lang="en-US">
                <a:latin typeface="Aptos Light"/>
                <a:ea typeface="Open Sans Light"/>
                <a:cs typeface="Open Sans Light"/>
              </a:rPr>
              <a:t>of faith, fellowship, and growth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BCE7C6-2522-04DE-0AC9-93CE54769F16}"/>
              </a:ext>
            </a:extLst>
          </p:cNvPr>
          <p:cNvSpPr txBox="1"/>
          <p:nvPr/>
        </p:nvSpPr>
        <p:spPr>
          <a:xfrm>
            <a:off x="6599671" y="1375554"/>
            <a:ext cx="3364842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200">
                <a:latin typeface="Aptos Light"/>
                <a:ea typeface="Open Sans Light"/>
                <a:cs typeface="Open Sans Light"/>
              </a:rPr>
              <a:t>Spiritual principles </a:t>
            </a:r>
            <a:br>
              <a:rPr lang="en-US" sz="2200">
                <a:latin typeface="Aptos Light"/>
                <a:ea typeface="Open Sans Light"/>
                <a:cs typeface="Open Sans Light"/>
              </a:rPr>
            </a:br>
            <a:r>
              <a:rPr lang="en-US" sz="2200">
                <a:latin typeface="Aptos Light"/>
                <a:ea typeface="Open Sans Light"/>
                <a:cs typeface="Open Sans Light"/>
              </a:rPr>
              <a:t>of learning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618C3C-C9B6-147D-E104-0ABBA53B02C4}"/>
              </a:ext>
            </a:extLst>
          </p:cNvPr>
          <p:cNvSpPr txBox="1"/>
          <p:nvPr/>
        </p:nvSpPr>
        <p:spPr>
          <a:xfrm>
            <a:off x="1141577" y="3127951"/>
            <a:ext cx="2081075" cy="110799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spAutoFit/>
          </a:bodyPr>
          <a:lstStyle/>
          <a:p>
            <a:pPr marL="251460"/>
            <a:r>
              <a:rPr lang="en-US" sz="2200">
                <a:latin typeface="Aptos Light"/>
                <a:ea typeface="Open Sans Light"/>
                <a:cs typeface="Open Sans Light"/>
              </a:rPr>
              <a:t>Interactive conversation groups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EF88FB-7C3A-6D2B-F940-37FA03831C18}"/>
              </a:ext>
            </a:extLst>
          </p:cNvPr>
          <p:cNvSpPr txBox="1"/>
          <p:nvPr/>
        </p:nvSpPr>
        <p:spPr>
          <a:xfrm>
            <a:off x="8624997" y="3239312"/>
            <a:ext cx="31567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200">
                <a:latin typeface="Aptos Light"/>
                <a:ea typeface="Open Sans Light"/>
                <a:cs typeface="Open Sans Light"/>
              </a:rPr>
              <a:t>Tools to </a:t>
            </a:r>
            <a:br>
              <a:rPr lang="en-US" sz="2200">
                <a:latin typeface="Aptos Light"/>
                <a:ea typeface="Open Sans Light"/>
                <a:cs typeface="Open Sans Light"/>
              </a:rPr>
            </a:br>
            <a:r>
              <a:rPr lang="en-US" sz="2200">
                <a:latin typeface="Aptos Light"/>
                <a:ea typeface="Open Sans Light"/>
                <a:cs typeface="Open Sans Light"/>
              </a:rPr>
              <a:t>accelerate learning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79F7C8-ED92-C6E6-FC8A-C627AB6A47F2}"/>
              </a:ext>
            </a:extLst>
          </p:cNvPr>
          <p:cNvSpPr txBox="1"/>
          <p:nvPr/>
        </p:nvSpPr>
        <p:spPr>
          <a:xfrm>
            <a:off x="1313033" y="5417102"/>
            <a:ext cx="349393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0">
              <a:buNone/>
            </a:pPr>
            <a:r>
              <a:rPr lang="en-US" sz="2200">
                <a:latin typeface="Aptos Light"/>
                <a:ea typeface="Open Sans Light"/>
                <a:cs typeface="Open Sans Light"/>
              </a:rPr>
              <a:t>Targeted practice </a:t>
            </a:r>
            <a:br>
              <a:rPr lang="en-US" sz="2200">
                <a:latin typeface="Aptos Light"/>
                <a:ea typeface="Open Sans Light"/>
                <a:cs typeface="Open Sans Light"/>
              </a:rPr>
            </a:br>
            <a:r>
              <a:rPr lang="en-US" sz="2200">
                <a:latin typeface="Aptos Light"/>
                <a:ea typeface="Open Sans Light"/>
                <a:cs typeface="Open Sans Light"/>
              </a:rPr>
              <a:t>and feedback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EC63098-5D7D-01CB-ED10-F2017554946D}"/>
              </a:ext>
            </a:extLst>
          </p:cNvPr>
          <p:cNvSpPr/>
          <p:nvPr/>
        </p:nvSpPr>
        <p:spPr>
          <a:xfrm>
            <a:off x="6696866" y="5091677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42A208-AFDC-FB7F-E22F-3F4405D3DC12}"/>
              </a:ext>
            </a:extLst>
          </p:cNvPr>
          <p:cNvSpPr/>
          <p:nvPr/>
        </p:nvSpPr>
        <p:spPr>
          <a:xfrm>
            <a:off x="7064366" y="2932890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66ACF00-FCF0-2DB6-7131-73DD49D39861}"/>
              </a:ext>
            </a:extLst>
          </p:cNvPr>
          <p:cNvSpPr/>
          <p:nvPr/>
        </p:nvSpPr>
        <p:spPr>
          <a:xfrm>
            <a:off x="5079871" y="1421411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7321FA5-2589-3CA9-8EEA-94090391A23D}"/>
              </a:ext>
            </a:extLst>
          </p:cNvPr>
          <p:cNvSpPr/>
          <p:nvPr/>
        </p:nvSpPr>
        <p:spPr>
          <a:xfrm>
            <a:off x="3034369" y="2926064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oup of people with a speech bubble&#10;&#10;Description automatically generated">
            <a:extLst>
              <a:ext uri="{FF2B5EF4-FFF2-40B4-BE49-F238E27FC236}">
                <a16:creationId xmlns:a16="http://schemas.microsoft.com/office/drawing/2014/main" id="{A4D03171-5C7F-07F4-F9C1-009B75BA3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235" y="3014671"/>
            <a:ext cx="1221276" cy="1221276"/>
          </a:xfrm>
          <a:prstGeom prst="rect">
            <a:avLst/>
          </a:prstGeom>
        </p:spPr>
      </p:pic>
      <p:pic>
        <p:nvPicPr>
          <p:cNvPr id="11" name="Picture 10" descr="A hands clapping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3C200819-4E89-3057-F539-99663C388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9379" y="1488227"/>
            <a:ext cx="1221276" cy="1221276"/>
          </a:xfrm>
          <a:prstGeom prst="rect">
            <a:avLst/>
          </a:prstGeom>
        </p:spPr>
      </p:pic>
      <p:pic>
        <p:nvPicPr>
          <p:cNvPr id="13" name="Picture 12" descr="A green and blue book with a person in the middle&#10;&#10;Description automatically generated">
            <a:extLst>
              <a:ext uri="{FF2B5EF4-FFF2-40B4-BE49-F238E27FC236}">
                <a16:creationId xmlns:a16="http://schemas.microsoft.com/office/drawing/2014/main" id="{5A05B712-DCD2-F203-59BB-438448C5F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267" y="2952217"/>
            <a:ext cx="1348533" cy="134853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4A55C26-6441-0263-DD5D-0DC5928A792B}"/>
              </a:ext>
            </a:extLst>
          </p:cNvPr>
          <p:cNvSpPr/>
          <p:nvPr/>
        </p:nvSpPr>
        <p:spPr>
          <a:xfrm>
            <a:off x="3606187" y="5091677"/>
            <a:ext cx="1420292" cy="142029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127D0E-65B8-A944-D55A-0B4591782DB8}"/>
              </a:ext>
            </a:extLst>
          </p:cNvPr>
          <p:cNvSpPr txBox="1"/>
          <p:nvPr/>
        </p:nvSpPr>
        <p:spPr>
          <a:xfrm>
            <a:off x="8382101" y="5417102"/>
            <a:ext cx="228918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200">
                <a:latin typeface="Aptos Light"/>
                <a:ea typeface="Open Sans Light"/>
                <a:cs typeface="Open Sans Light"/>
              </a:rPr>
              <a:t>Focus on </a:t>
            </a:r>
          </a:p>
          <a:p>
            <a:r>
              <a:rPr lang="en-US" sz="2200">
                <a:latin typeface="Aptos Light"/>
                <a:ea typeface="Open Sans Light"/>
                <a:cs typeface="Open Sans Light"/>
              </a:rPr>
              <a:t>communication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CCE5D6D-61F2-CD70-76C4-803D0B0ED88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833796" y="5323548"/>
            <a:ext cx="1138501" cy="1138501"/>
          </a:xfrm>
          <a:prstGeom prst="rect">
            <a:avLst/>
          </a:prstGeom>
        </p:spPr>
      </p:pic>
      <p:pic>
        <p:nvPicPr>
          <p:cNvPr id="12" name="Picture 11" descr="A green tick in a circle&#10;&#10;Description automatically generated">
            <a:extLst>
              <a:ext uri="{FF2B5EF4-FFF2-40B4-BE49-F238E27FC236}">
                <a16:creationId xmlns:a16="http://schemas.microsoft.com/office/drawing/2014/main" id="{A7C01189-038E-5244-2EFB-FF19F5AE0E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6187" y="5127555"/>
            <a:ext cx="1348533" cy="13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132E28-F006-C04A-B3E1-A5C743809351}"/>
              </a:ext>
            </a:extLst>
          </p:cNvPr>
          <p:cNvSpPr/>
          <p:nvPr/>
        </p:nvSpPr>
        <p:spPr>
          <a:xfrm>
            <a:off x="6682749" y="4045309"/>
            <a:ext cx="4576238" cy="18083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7781" dist="113238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C276B-2A33-C049-AEF8-5AF88AD11664}"/>
              </a:ext>
            </a:extLst>
          </p:cNvPr>
          <p:cNvSpPr txBox="1">
            <a:spLocks/>
          </p:cNvSpPr>
          <p:nvPr/>
        </p:nvSpPr>
        <p:spPr>
          <a:xfrm>
            <a:off x="5762558" y="1177742"/>
            <a:ext cx="5963681" cy="6164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>
                <a:latin typeface="Aptos Light"/>
                <a:ea typeface="Roboto Slab Light"/>
                <a:cs typeface="Roboto Slab Light"/>
              </a:rPr>
              <a:t>Seek God's Help to Learn English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98D0CB-A244-3645-93EF-5E47B40A5F95}"/>
              </a:ext>
            </a:extLst>
          </p:cNvPr>
          <p:cNvSpPr/>
          <p:nvPr/>
        </p:nvSpPr>
        <p:spPr>
          <a:xfrm>
            <a:off x="5781308" y="1937774"/>
            <a:ext cx="5722451" cy="11893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latin typeface="Aptos Light"/>
                <a:ea typeface="Open Sans Light"/>
                <a:cs typeface="Open Sans Light"/>
              </a:rPr>
              <a:t>Lessons include spiritual principles of learning to help participants partner with God to accomplish their goals.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44D150-ABF4-D14A-BE79-37F452EC4044}"/>
              </a:ext>
            </a:extLst>
          </p:cNvPr>
          <p:cNvSpPr/>
          <p:nvPr/>
        </p:nvSpPr>
        <p:spPr>
          <a:xfrm>
            <a:off x="7632080" y="4100102"/>
            <a:ext cx="3460255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b="1">
                <a:solidFill>
                  <a:schemeClr val="tx2">
                    <a:lumMod val="90000"/>
                    <a:lumOff val="10000"/>
                  </a:schemeClr>
                </a:solidFill>
                <a:latin typeface="Aptos"/>
                <a:ea typeface="Open Sans"/>
                <a:cs typeface="Open Sans"/>
              </a:rPr>
              <a:t>"It is comforting to speak with people who have the same goal as you, striving to become better together through effort and faith in Jesus Christ." </a:t>
            </a:r>
            <a:endParaRPr lang="en-US" sz="1000">
              <a:solidFill>
                <a:schemeClr val="tx2">
                  <a:lumMod val="90000"/>
                  <a:lumOff val="10000"/>
                </a:schemeClr>
              </a:solidFill>
              <a:ea typeface="+mn-lt"/>
              <a:cs typeface="+mn-lt"/>
            </a:endParaRPr>
          </a:p>
          <a:p>
            <a:pPr algn="ctr"/>
            <a:r>
              <a:rPr lang="en-US" sz="1600">
                <a:solidFill>
                  <a:srgbClr val="318D43"/>
                </a:solidFill>
                <a:ea typeface="+mn-lt"/>
                <a:cs typeface="+mn-lt"/>
              </a:rPr>
              <a:t>—</a:t>
            </a:r>
            <a:r>
              <a:rPr lang="en-US" sz="1600" b="1">
                <a:solidFill>
                  <a:srgbClr val="318D43"/>
                </a:solidFill>
                <a:latin typeface="Aptos"/>
                <a:ea typeface="Open Sans"/>
                <a:cs typeface="Open Sans"/>
              </a:rPr>
              <a:t>Sharlene </a:t>
            </a:r>
            <a:r>
              <a:rPr lang="en-US" sz="1600" b="1" err="1">
                <a:solidFill>
                  <a:srgbClr val="318D43"/>
                </a:solidFill>
                <a:latin typeface="Aptos"/>
                <a:ea typeface="Open Sans"/>
                <a:cs typeface="Open Sans"/>
              </a:rPr>
              <a:t>Recodig</a:t>
            </a:r>
            <a:endParaRPr lang="en-US" sz="1600">
              <a:solidFill>
                <a:srgbClr val="318D43"/>
              </a:solidFill>
              <a:ea typeface="Calibri"/>
              <a:cs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06CB3A-8E3C-83C5-7FD7-BD64A5CB2419}"/>
              </a:ext>
            </a:extLst>
          </p:cNvPr>
          <p:cNvSpPr/>
          <p:nvPr/>
        </p:nvSpPr>
        <p:spPr>
          <a:xfrm>
            <a:off x="5879285" y="4146017"/>
            <a:ext cx="1606927" cy="1606927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318D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 descr="A person reading a book with a dog&#10;&#10;Description automatically generated">
            <a:extLst>
              <a:ext uri="{FF2B5EF4-FFF2-40B4-BE49-F238E27FC236}">
                <a16:creationId xmlns:a16="http://schemas.microsoft.com/office/drawing/2014/main" id="{AAB8E745-491D-3301-B4B1-574BE3937A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57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540E2-FC8D-E3DE-A6D2-9AEDDA475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4017"/>
            <a:ext cx="7940374" cy="500063"/>
          </a:xfrm>
        </p:spPr>
        <p:txBody>
          <a:bodyPr/>
          <a:lstStyle/>
          <a:p>
            <a:r>
              <a:rPr lang="en-US">
                <a:latin typeface="Aptos Light"/>
              </a:rPr>
              <a:t>Principles of Learning</a:t>
            </a:r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DBEBBD0-3E34-ED7E-FEFA-2BBC161910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796809"/>
              </p:ext>
            </p:extLst>
          </p:nvPr>
        </p:nvGraphicFramePr>
        <p:xfrm>
          <a:off x="609600" y="1562100"/>
          <a:ext cx="1097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1C61A4-5FAB-7893-E46A-96A3C681A41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9600" y="864552"/>
            <a:ext cx="9275763" cy="363538"/>
          </a:xfrm>
        </p:spPr>
        <p:txBody>
          <a:bodyPr/>
          <a:lstStyle/>
          <a:p>
            <a:pPr marL="0" indent="0">
              <a:buNone/>
            </a:pPr>
            <a:r>
              <a:rPr lang="en-US" i="1">
                <a:latin typeface="Calibri Light"/>
                <a:cs typeface="Calibri Light"/>
              </a:rPr>
              <a:t>Our Framework: “Seek learning, by study and also by faith” (D&amp;C 88:118)</a:t>
            </a:r>
          </a:p>
        </p:txBody>
      </p:sp>
    </p:spTree>
    <p:extLst>
      <p:ext uri="{BB962C8B-B14F-4D97-AF65-F5344CB8AC3E}">
        <p14:creationId xmlns:p14="http://schemas.microsoft.com/office/powerpoint/2010/main" val="238746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CB375-D74F-D5D5-FA28-3F72AD65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13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 w="19050"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 w="12700"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 w="19050"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055460" y="1494817"/>
            <a:ext cx="4863352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latin typeface="Calibri Light"/>
                <a:ea typeface="+mj-lt"/>
                <a:cs typeface="+mj-lt"/>
              </a:rPr>
              <a:t>When we understand our true potential, we can partner with God to do things that seem impossible – including learning English.</a:t>
            </a:r>
            <a:endParaRPr lang="en-US" sz="2000">
              <a:latin typeface="Calibri Light"/>
              <a:ea typeface="Calibri Light"/>
            </a:endParaRPr>
          </a:p>
          <a:p>
            <a:pPr marL="91440" indent="-91440">
              <a:buNone/>
            </a:pPr>
            <a:endParaRPr lang="en-US" sz="20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YOU ARE A CHILD OF GOD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6DB344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42208" y="3383217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ea typeface="+mj-lt"/>
                <a:cs typeface="+mj-lt"/>
              </a:rPr>
              <a:t>Through the grace and power of Jesus Christ, we can receive strength and help to learn and change.</a:t>
            </a:r>
            <a:endParaRPr lang="en-US"/>
          </a:p>
          <a:p>
            <a:pPr marL="91440">
              <a:spcBef>
                <a:spcPts val="1800"/>
              </a:spcBef>
              <a:buNone/>
            </a:pPr>
            <a:endParaRPr lang="en-US" sz="20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2872507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EXERCISE FAITH IN JESUS CHRIST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FAA61A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42208" y="5251774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ea typeface="+mj-lt"/>
                <a:cs typeface="+mj-lt"/>
              </a:rPr>
              <a:t>We have the power to choose, and we are responsible for our own learning.</a:t>
            </a:r>
            <a:endParaRPr lang="en-US"/>
          </a:p>
          <a:p>
            <a:pPr marL="91440" indent="-91440">
              <a:buNone/>
            </a:pPr>
            <a:endParaRPr lang="en-US" sz="20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75451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TAKE RESPONSIBILITY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01B6D1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027756-2254-024E-0FFA-6D032D1BFC31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27D440E-E741-1467-3AD2-9664C2DFC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75" y="169190"/>
            <a:ext cx="4227295" cy="636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8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CB375-D74F-D5D5-FA28-3F72AD65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14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EE638-E434-92A8-580E-F29BE3EBB9D5}"/>
              </a:ext>
            </a:extLst>
          </p:cNvPr>
          <p:cNvCxnSpPr>
            <a:cxnSpLocks/>
          </p:cNvCxnSpPr>
          <p:nvPr/>
        </p:nvCxnSpPr>
        <p:spPr>
          <a:xfrm>
            <a:off x="5751437" y="1197187"/>
            <a:ext cx="0" cy="1460326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25F769-4A7E-344E-E342-74B25B460781}"/>
              </a:ext>
            </a:extLst>
          </p:cNvPr>
          <p:cNvCxnSpPr>
            <a:cxnSpLocks/>
          </p:cNvCxnSpPr>
          <p:nvPr/>
        </p:nvCxnSpPr>
        <p:spPr>
          <a:xfrm>
            <a:off x="5751437" y="3052491"/>
            <a:ext cx="0" cy="1460326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EB3486-61E8-C182-C368-7C3BE3C1C7F8}"/>
              </a:ext>
            </a:extLst>
          </p:cNvPr>
          <p:cNvCxnSpPr>
            <a:cxnSpLocks/>
          </p:cNvCxnSpPr>
          <p:nvPr/>
        </p:nvCxnSpPr>
        <p:spPr>
          <a:xfrm>
            <a:off x="5751437" y="4921048"/>
            <a:ext cx="0" cy="1460326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F8E0FAE-1573-8AF1-7BE0-7863A657470E}"/>
              </a:ext>
            </a:extLst>
          </p:cNvPr>
          <p:cNvSpPr txBox="1">
            <a:spLocks/>
          </p:cNvSpPr>
          <p:nvPr/>
        </p:nvSpPr>
        <p:spPr>
          <a:xfrm>
            <a:off x="6109251" y="1494817"/>
            <a:ext cx="5791393" cy="12946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ea typeface="+mj-lt"/>
                <a:cs typeface="+mj-lt"/>
              </a:rPr>
              <a:t>As we love, teach, and learn together, we invite God’s help, and our capacity grows.</a:t>
            </a:r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7922AA8-52BB-A643-2A7A-44811B15621E}"/>
              </a:ext>
            </a:extLst>
          </p:cNvPr>
          <p:cNvSpPr txBox="1">
            <a:spLocks/>
          </p:cNvSpPr>
          <p:nvPr/>
        </p:nvSpPr>
        <p:spPr>
          <a:xfrm>
            <a:off x="6109251" y="1004279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LOVE AND TEACH ONE ANOTHER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6DB344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5E974B-2BE1-349B-2A10-1E0D3B8E2021}"/>
              </a:ext>
            </a:extLst>
          </p:cNvPr>
          <p:cNvSpPr txBox="1">
            <a:spLocks/>
          </p:cNvSpPr>
          <p:nvPr/>
        </p:nvSpPr>
        <p:spPr>
          <a:xfrm>
            <a:off x="6096000" y="3383217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ea typeface="+mj-lt"/>
                <a:cs typeface="+mj-lt"/>
              </a:rPr>
              <a:t>Learning a language takes time, effort, and persistence, but God can help us press forward.</a:t>
            </a:r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0A5DD13-6D7E-BB30-E48C-8F6924026616}"/>
              </a:ext>
            </a:extLst>
          </p:cNvPr>
          <p:cNvSpPr txBox="1">
            <a:spLocks/>
          </p:cNvSpPr>
          <p:nvPr/>
        </p:nvSpPr>
        <p:spPr>
          <a:xfrm>
            <a:off x="6096000" y="2872507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PRESS FORWARD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FAA61A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B5DBC9-D48D-E346-9A49-02699646FDB7}"/>
              </a:ext>
            </a:extLst>
          </p:cNvPr>
          <p:cNvSpPr txBox="1">
            <a:spLocks/>
          </p:cNvSpPr>
          <p:nvPr/>
        </p:nvSpPr>
        <p:spPr>
          <a:xfrm>
            <a:off x="6096000" y="5251774"/>
            <a:ext cx="4863353" cy="1221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/>
            <a:r>
              <a:rPr lang="en-US" sz="2000">
                <a:ea typeface="+mj-lt"/>
                <a:cs typeface="+mj-lt"/>
              </a:rPr>
              <a:t>As we seek God’s guidance, we can find solutions to our problems and overcome our challenges.</a:t>
            </a:r>
            <a:endParaRPr lang="en-US"/>
          </a:p>
          <a:p>
            <a:pPr marL="91440" indent="-91440">
              <a:buNone/>
            </a:pPr>
            <a:endParaRPr lang="en-US" sz="20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8B2D5C-A038-AA1C-6594-7C8FA5C65FCC}"/>
              </a:ext>
            </a:extLst>
          </p:cNvPr>
          <p:cNvSpPr txBox="1">
            <a:spLocks/>
          </p:cNvSpPr>
          <p:nvPr/>
        </p:nvSpPr>
        <p:spPr>
          <a:xfrm>
            <a:off x="6096000" y="4754512"/>
            <a:ext cx="4303087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01B6D1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COUNSEL WITH THE LORD</a:t>
            </a:r>
            <a:endParaRPr lang="en-US" sz="2000" b="1" u="none" strike="noStrike" kern="1200" cap="none" spc="0" normalizeH="0" baseline="0" noProof="0">
              <a:ln>
                <a:noFill/>
              </a:ln>
              <a:solidFill>
                <a:srgbClr val="01B6D1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F0FE53-1A44-685D-908F-0ADF2639B03E}"/>
              </a:ext>
            </a:extLst>
          </p:cNvPr>
          <p:cNvSpPr/>
          <p:nvPr/>
        </p:nvSpPr>
        <p:spPr>
          <a:xfrm>
            <a:off x="781877" y="452160"/>
            <a:ext cx="4115561" cy="6236650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men laughing&#10;&#10;Description automatically generated">
            <a:extLst>
              <a:ext uri="{FF2B5EF4-FFF2-40B4-BE49-F238E27FC236}">
                <a16:creationId xmlns:a16="http://schemas.microsoft.com/office/drawing/2014/main" id="{18DAB167-3581-0A5C-78ED-2C4E219FA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75" y="169190"/>
            <a:ext cx="4227295" cy="634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58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308DEC-FBCA-74B7-0C6F-AAFEBB9B6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Roboto Slab Light"/>
                <a:cs typeface="Calibri"/>
              </a:rPr>
              <a:t> Patterns to Accelerate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1046B-F8D0-F710-4821-CA0C6E495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846" y="1705873"/>
            <a:ext cx="11001554" cy="45044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>
                <a:latin typeface="Aptos"/>
                <a:ea typeface="Open Sans"/>
                <a:cs typeface="Open Sans"/>
              </a:rPr>
              <a:t>Memorize the Vocabulary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hello / hi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name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I / my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you / your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he / his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she / her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yes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no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please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thank you / thanks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What is…?</a:t>
            </a:r>
          </a:p>
          <a:p>
            <a:r>
              <a:rPr lang="en-US" sz="2600">
                <a:latin typeface="Aptos Light"/>
                <a:ea typeface="Open Sans Light"/>
                <a:cs typeface="Open Sans Light"/>
              </a:rPr>
              <a:t>Nice to meet you.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AF74EB-AE18-993A-F90F-2B0FF0739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201" y="949531"/>
            <a:ext cx="10173269" cy="269786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60000"/>
                    <a:lumOff val="40000"/>
                  </a:schemeClr>
                </a:solidFill>
                <a:latin typeface="Aptos Light"/>
                <a:ea typeface="Open Sans Light"/>
                <a:cs typeface="Open Sans Light"/>
              </a:rPr>
              <a:t>Using simple patterns, learners can rapidly create meaningful conversations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A70BE91-5243-BAD2-F1F0-AF00DD76F15B}"/>
              </a:ext>
            </a:extLst>
          </p:cNvPr>
          <p:cNvSpPr txBox="1">
            <a:spLocks/>
          </p:cNvSpPr>
          <p:nvPr/>
        </p:nvSpPr>
        <p:spPr>
          <a:xfrm>
            <a:off x="4824790" y="1714440"/>
            <a:ext cx="6521252" cy="43657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"/>
                <a:ea typeface="Open Sans"/>
                <a:cs typeface="Open Sans"/>
              </a:rPr>
              <a:t>Practice Pattern 1</a:t>
            </a:r>
            <a:endParaRPr lang="en-US" sz="2000" b="1" i="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"/>
              <a:ea typeface="Open Sans"/>
              <a:cs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Questions</a:t>
            </a:r>
            <a:endParaRPr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/>
              <a:ea typeface="Open Sans"/>
              <a:cs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"/>
                <a:cs typeface="Open Sans"/>
              </a:rPr>
              <a:t>Answers</a:t>
            </a:r>
            <a:endParaRPr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/>
              <a:ea typeface="Open Sans"/>
              <a:cs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3A7409-DDDA-B322-180D-721B381401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02506" y="2368005"/>
            <a:ext cx="5207031" cy="1543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C94B68-E269-970D-E228-9CABCB994A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02506" y="4667521"/>
            <a:ext cx="5207031" cy="154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0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3622" y="1334113"/>
            <a:ext cx="5472112" cy="2929343"/>
          </a:xfrm>
        </p:spPr>
        <p:txBody>
          <a:bodyPr>
            <a:noAutofit/>
          </a:bodyPr>
          <a:lstStyle/>
          <a:p>
            <a:pPr marL="118745" indent="-118745" algn="l" fontAlgn="base"/>
            <a:r>
              <a:rPr lang="en-US" sz="2800">
                <a:latin typeface="Open Sans Light"/>
                <a:ea typeface="Open Sans Light"/>
                <a:cs typeface="Open Sans Light"/>
              </a:rPr>
              <a:t>“</a:t>
            </a:r>
            <a:r>
              <a:rPr lang="en-US" sz="2800" err="1">
                <a:solidFill>
                  <a:srgbClr val="58595B"/>
                </a:solidFill>
                <a:latin typeface="Open Sans Light"/>
                <a:ea typeface="Open Sans Light"/>
                <a:cs typeface="Open Sans Light"/>
              </a:rPr>
              <a:t>EnglishConnect</a:t>
            </a:r>
            <a:r>
              <a:rPr lang="en-US" sz="2800">
                <a:solidFill>
                  <a:srgbClr val="58595B"/>
                </a:solidFill>
                <a:latin typeface="Open Sans Light"/>
                <a:ea typeface="Open Sans Light"/>
                <a:cs typeface="Open Sans Light"/>
              </a:rPr>
              <a:t> helps me to feel closer to my Heavenly Father, strengthen my faith, and build my testimony. I have developed communication skills that help me lead in the Savior's way</a:t>
            </a:r>
            <a:r>
              <a:rPr lang="en-US" sz="2800">
                <a:latin typeface="Open Sans Light"/>
                <a:ea typeface="Open Sans Light"/>
                <a:cs typeface="Open Sans Light"/>
              </a:rPr>
              <a:t>.”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00738" y="4638475"/>
            <a:ext cx="3993428" cy="707531"/>
          </a:xfrm>
        </p:spPr>
        <p:txBody>
          <a:bodyPr>
            <a:noAutofit/>
          </a:bodyPr>
          <a:lstStyle/>
          <a:p>
            <a:pPr marL="4445" algn="l"/>
            <a:r>
              <a:rPr lang="en-US" sz="2000" b="1">
                <a:latin typeface="Aptos"/>
                <a:ea typeface="Roboto Slab"/>
                <a:cs typeface="Roboto Slab"/>
              </a:rPr>
              <a:t>Denis </a:t>
            </a:r>
            <a:r>
              <a:rPr lang="en-US" sz="2000" b="1" err="1">
                <a:latin typeface="Aptos"/>
                <a:ea typeface="Roboto Slab"/>
                <a:cs typeface="Roboto Slab"/>
              </a:rPr>
              <a:t>Bangala</a:t>
            </a:r>
            <a:endParaRPr lang="en-US" b="1">
              <a:latin typeface="Aptos"/>
            </a:endParaRPr>
          </a:p>
          <a:p>
            <a:pPr marL="4445" algn="l"/>
            <a:r>
              <a:rPr lang="en-US" sz="2000">
                <a:latin typeface="Aptos Light"/>
                <a:ea typeface="Roboto Slab Light"/>
                <a:cs typeface="Open Sans"/>
              </a:rPr>
              <a:t>Democratic Republic of Congo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0ED6842-50B0-A2CB-336A-CDCC0D5449FC}"/>
              </a:ext>
            </a:extLst>
          </p:cNvPr>
          <p:cNvCxnSpPr>
            <a:cxnSpLocks/>
          </p:cNvCxnSpPr>
          <p:nvPr/>
        </p:nvCxnSpPr>
        <p:spPr>
          <a:xfrm>
            <a:off x="5900738" y="4450965"/>
            <a:ext cx="51978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 descr="A person in a suit and tie&#10;&#10;Description automatically generated">
            <a:extLst>
              <a:ext uri="{FF2B5EF4-FFF2-40B4-BE49-F238E27FC236}">
                <a16:creationId xmlns:a16="http://schemas.microsoft.com/office/drawing/2014/main" id="{63C661BC-4EEB-0EAC-A1A7-E8AEEEB618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250031" y="1204119"/>
            <a:ext cx="5943600" cy="4335462"/>
          </a:xfrm>
        </p:spPr>
      </p:pic>
    </p:spTree>
    <p:extLst>
      <p:ext uri="{BB962C8B-B14F-4D97-AF65-F5344CB8AC3E}">
        <p14:creationId xmlns:p14="http://schemas.microsoft.com/office/powerpoint/2010/main" val="31684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09CBDD-0180-2BF5-207F-0CCA6473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2B6A-21BA-8942-A9EE-F34B8EA4EED5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B5FD8B-3713-8B3A-AC97-112C063A4225}"/>
              </a:ext>
            </a:extLst>
          </p:cNvPr>
          <p:cNvSpPr txBox="1">
            <a:spLocks/>
          </p:cNvSpPr>
          <p:nvPr/>
        </p:nvSpPr>
        <p:spPr>
          <a:xfrm>
            <a:off x="895703" y="1158043"/>
            <a:ext cx="9272647" cy="525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sz="2800" err="1">
                <a:latin typeface="Aptos Light"/>
                <a:ea typeface="Roboto Slab Light"/>
                <a:cs typeface="Open Sans Light"/>
              </a:rPr>
              <a:t>EnglishConnect</a:t>
            </a:r>
            <a:r>
              <a:rPr lang="en-US" sz="2800">
                <a:latin typeface="Aptos Light"/>
                <a:ea typeface="Roboto Slab Light"/>
                <a:cs typeface="Open Sans Light"/>
              </a:rPr>
              <a:t> expands opportunities for learners</a:t>
            </a:r>
            <a:r>
              <a:rPr lang="en-US" sz="2800">
                <a:latin typeface="Aptos Light"/>
                <a:ea typeface="Open Sans Light"/>
                <a:cs typeface="Open Sans Light"/>
              </a:rPr>
              <a:t> to...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030738-13A3-7C01-E4A7-F771AB5CCF4F}"/>
              </a:ext>
            </a:extLst>
          </p:cNvPr>
          <p:cNvSpPr/>
          <p:nvPr/>
        </p:nvSpPr>
        <p:spPr>
          <a:xfrm>
            <a:off x="897624" y="2192609"/>
            <a:ext cx="2424310" cy="1460327"/>
          </a:xfrm>
          <a:prstGeom prst="rect">
            <a:avLst/>
          </a:prstGeom>
          <a:noFill/>
          <a:ln>
            <a:solidFill>
              <a:srgbClr val="6DB3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478B94-5111-2AEE-93DC-9CE5BD83CD01}"/>
              </a:ext>
            </a:extLst>
          </p:cNvPr>
          <p:cNvSpPr/>
          <p:nvPr/>
        </p:nvSpPr>
        <p:spPr>
          <a:xfrm>
            <a:off x="4555224" y="2192609"/>
            <a:ext cx="2424310" cy="1460327"/>
          </a:xfrm>
          <a:prstGeom prst="rect">
            <a:avLst/>
          </a:prstGeom>
          <a:noFill/>
          <a:ln>
            <a:solidFill>
              <a:srgbClr val="FAA6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C8D5A4-14F2-9597-5452-E3DB8629FFE2}"/>
              </a:ext>
            </a:extLst>
          </p:cNvPr>
          <p:cNvSpPr/>
          <p:nvPr/>
        </p:nvSpPr>
        <p:spPr>
          <a:xfrm>
            <a:off x="8207624" y="2192609"/>
            <a:ext cx="2424310" cy="1460327"/>
          </a:xfrm>
          <a:prstGeom prst="rect">
            <a:avLst/>
          </a:prstGeom>
          <a:noFill/>
          <a:ln>
            <a:solidFill>
              <a:srgbClr val="01B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040150-DC57-0BBA-1CC6-EDB11C183675}"/>
              </a:ext>
            </a:extLst>
          </p:cNvPr>
          <p:cNvSpPr txBox="1">
            <a:spLocks/>
          </p:cNvSpPr>
          <p:nvPr/>
        </p:nvSpPr>
        <p:spPr>
          <a:xfrm>
            <a:off x="1253518" y="4696308"/>
            <a:ext cx="2068415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6DB344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IMPROVE EMPLOYMENT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FB4043-E2F7-EDDC-1FDE-24345C98360A}"/>
              </a:ext>
            </a:extLst>
          </p:cNvPr>
          <p:cNvCxnSpPr>
            <a:cxnSpLocks/>
          </p:cNvCxnSpPr>
          <p:nvPr/>
        </p:nvCxnSpPr>
        <p:spPr>
          <a:xfrm>
            <a:off x="895703" y="3870643"/>
            <a:ext cx="0" cy="1255687"/>
          </a:xfrm>
          <a:prstGeom prst="line">
            <a:avLst/>
          </a:prstGeom>
          <a:ln>
            <a:solidFill>
              <a:srgbClr val="6DB3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D4C7C532-903F-037B-D851-77A218E7C300}"/>
              </a:ext>
            </a:extLst>
          </p:cNvPr>
          <p:cNvSpPr txBox="1">
            <a:spLocks/>
          </p:cNvSpPr>
          <p:nvPr/>
        </p:nvSpPr>
        <p:spPr>
          <a:xfrm>
            <a:off x="4892233" y="474661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FAA61A"/>
                </a:solidFill>
                <a:effectLst/>
                <a:uLnTx/>
                <a:uFillTx/>
                <a:latin typeface="Aptos" panose="020B0004020202020204" pitchFamily="34" charset="0"/>
                <a:ea typeface="Open Sans" panose="020B0606030504020204" pitchFamily="34" charset="0"/>
              </a:rPr>
              <a:t>SUCCEED ACADEMICALLY</a:t>
            </a:r>
          </a:p>
        </p:txBody>
      </p:sp>
      <p:pic>
        <p:nvPicPr>
          <p:cNvPr id="10" name="Picture 9" descr="A blue graduation cap with a black background&#10;&#10;Description automatically generated">
            <a:extLst>
              <a:ext uri="{FF2B5EF4-FFF2-40B4-BE49-F238E27FC236}">
                <a16:creationId xmlns:a16="http://schemas.microsoft.com/office/drawing/2014/main" id="{DEFD13EF-6980-8409-8179-8875B5BD7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838" y="3991421"/>
            <a:ext cx="542925" cy="542925"/>
          </a:xfrm>
          <a:prstGeom prst="rect">
            <a:avLst/>
          </a:prstGeom>
        </p:spPr>
      </p:pic>
      <p:pic>
        <p:nvPicPr>
          <p:cNvPr id="11" name="Picture 10" descr="A green arrow pointing up to a bar graph&#10;&#10;Description automatically generated">
            <a:extLst>
              <a:ext uri="{FF2B5EF4-FFF2-40B4-BE49-F238E27FC236}">
                <a16:creationId xmlns:a16="http://schemas.microsoft.com/office/drawing/2014/main" id="{7B75E2BE-07CF-0C83-9EB9-26B5F3E74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518" y="3953477"/>
            <a:ext cx="485775" cy="478631"/>
          </a:xfrm>
          <a:prstGeom prst="rect">
            <a:avLst/>
          </a:prstGeom>
        </p:spPr>
      </p:pic>
      <p:pic>
        <p:nvPicPr>
          <p:cNvPr id="12" name="Picture 11" descr="A purple heart on a black background&#10;&#10;Description automatically generated">
            <a:extLst>
              <a:ext uri="{FF2B5EF4-FFF2-40B4-BE49-F238E27FC236}">
                <a16:creationId xmlns:a16="http://schemas.microsoft.com/office/drawing/2014/main" id="{EA5C45A2-F706-2551-838F-23FDAB12E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764" y="4017869"/>
            <a:ext cx="457200" cy="46434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914D46-5CF8-3728-24BC-794315FBBC26}"/>
              </a:ext>
            </a:extLst>
          </p:cNvPr>
          <p:cNvCxnSpPr>
            <a:cxnSpLocks/>
          </p:cNvCxnSpPr>
          <p:nvPr/>
        </p:nvCxnSpPr>
        <p:spPr>
          <a:xfrm>
            <a:off x="4550847" y="3882218"/>
            <a:ext cx="0" cy="1255687"/>
          </a:xfrm>
          <a:prstGeom prst="line">
            <a:avLst/>
          </a:prstGeom>
          <a:ln>
            <a:solidFill>
              <a:srgbClr val="FAA6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93013D-C286-D7C6-2CDE-16E3D8804082}"/>
              </a:ext>
            </a:extLst>
          </p:cNvPr>
          <p:cNvCxnSpPr>
            <a:cxnSpLocks/>
          </p:cNvCxnSpPr>
          <p:nvPr/>
        </p:nvCxnSpPr>
        <p:spPr>
          <a:xfrm>
            <a:off x="8196877" y="3893793"/>
            <a:ext cx="0" cy="1255687"/>
          </a:xfrm>
          <a:prstGeom prst="line">
            <a:avLst/>
          </a:prstGeom>
          <a:ln>
            <a:solidFill>
              <a:srgbClr val="01B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8222CB6E-DF85-4478-2CB8-BE2A40306E44}"/>
              </a:ext>
            </a:extLst>
          </p:cNvPr>
          <p:cNvSpPr txBox="1">
            <a:spLocks/>
          </p:cNvSpPr>
          <p:nvPr/>
        </p:nvSpPr>
        <p:spPr>
          <a:xfrm>
            <a:off x="8541513" y="4765690"/>
            <a:ext cx="2986276" cy="43002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tx1"/>
                </a:solidFill>
                <a:latin typeface="+mj-lt"/>
                <a:ea typeface="+mj-ea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r>
              <a:rPr lang="en-US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SERVE </a:t>
            </a:r>
            <a:endParaRPr lang="en-US" sz="2200" b="1">
              <a:solidFill>
                <a:srgbClr val="01B6D1"/>
              </a:solidFill>
              <a:latin typeface="Aptos"/>
              <a:ea typeface="Open Sans"/>
            </a:endParaRPr>
          </a:p>
          <a:p>
            <a:pPr>
              <a:defRPr/>
            </a:pPr>
            <a:r>
              <a:rPr lang="en-US" sz="2200" b="1">
                <a:solidFill>
                  <a:srgbClr val="01B6D1"/>
                </a:solidFill>
                <a:latin typeface="Aptos"/>
                <a:ea typeface="Open Sans"/>
                <a:cs typeface="Open Sans"/>
              </a:rPr>
              <a:t>OTHERS</a:t>
            </a:r>
            <a:endParaRPr lang="en-US" sz="2200" b="1">
              <a:solidFill>
                <a:srgbClr val="01B6D1"/>
              </a:solidFill>
              <a:latin typeface="Aptos"/>
              <a:ea typeface="Open Sans"/>
            </a:endParaRPr>
          </a:p>
        </p:txBody>
      </p:sp>
      <p:pic>
        <p:nvPicPr>
          <p:cNvPr id="19" name="Picture 18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4EE461A7-41C8-5265-76FA-6E1E6DD0BE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703" y="2066436"/>
            <a:ext cx="2438931" cy="1616207"/>
          </a:xfrm>
          <a:prstGeom prst="rect">
            <a:avLst/>
          </a:prstGeom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3ED1A20C-5E54-64EA-6F79-3A020C7822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2505" y="2105525"/>
            <a:ext cx="2641657" cy="1673632"/>
          </a:xfrm>
          <a:prstGeom prst="rect">
            <a:avLst/>
          </a:prstGeom>
        </p:spPr>
      </p:pic>
      <p:pic>
        <p:nvPicPr>
          <p:cNvPr id="21" name="Picture 20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D99A100F-F8C8-215E-5C00-F4AF0AB34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4399" y="2120040"/>
            <a:ext cx="2472958" cy="167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itting at a table with a computer and a phone&#10;&#10;Description automatically generated">
            <a:extLst>
              <a:ext uri="{FF2B5EF4-FFF2-40B4-BE49-F238E27FC236}">
                <a16:creationId xmlns:a16="http://schemas.microsoft.com/office/drawing/2014/main" id="{5C08B2DB-65F8-92FC-AE43-A117DCA94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9" b="-550"/>
          <a:stretch/>
        </p:blipFill>
        <p:spPr>
          <a:xfrm>
            <a:off x="-24363" y="-3120"/>
            <a:ext cx="12278284" cy="68781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A3A9F34-98D4-9547-B942-3279C8707609}"/>
              </a:ext>
            </a:extLst>
          </p:cNvPr>
          <p:cNvSpPr/>
          <p:nvPr/>
        </p:nvSpPr>
        <p:spPr>
          <a:xfrm>
            <a:off x="-25825" y="5633238"/>
            <a:ext cx="12257924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905721" y="5867488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Improve employment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653977-D96C-313F-7524-62BCEB14BF90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4">
            <a:extLst>
              <a:ext uri="{FF2B5EF4-FFF2-40B4-BE49-F238E27FC236}">
                <a16:creationId xmlns:a16="http://schemas.microsoft.com/office/drawing/2014/main" id="{8415BE5B-6B1E-8B91-BD83-964AF63C9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4863" y="5404695"/>
            <a:ext cx="923144" cy="92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0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6B873A-4744-0448-B773-4B657D3063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9275" y="431800"/>
            <a:ext cx="7437120" cy="568325"/>
          </a:xfrm>
        </p:spPr>
        <p:txBody>
          <a:bodyPr/>
          <a:lstStyle/>
          <a:p>
            <a:r>
              <a:rPr lang="en-US" sz="3200">
                <a:latin typeface="Aptos Light"/>
                <a:ea typeface="Roboto Slab Light"/>
                <a:cs typeface="Calibri"/>
              </a:rPr>
              <a:t>English fluency and income 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DB6ED6-D043-B747-89E0-E289FE05D58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49275" y="1150304"/>
            <a:ext cx="8434388" cy="284162"/>
          </a:xfrm>
        </p:spPr>
        <p:txBody>
          <a:bodyPr/>
          <a:lstStyle/>
          <a:p>
            <a:pPr marL="0" indent="0">
              <a:buNone/>
            </a:pPr>
            <a:r>
              <a:rPr lang="en-US" i="1">
                <a:solidFill>
                  <a:srgbClr val="ABACAE"/>
                </a:solidFill>
                <a:latin typeface="Aptos Light"/>
                <a:ea typeface="Open Sans Light"/>
                <a:cs typeface="Open Sans Light"/>
              </a:rPr>
              <a:t>Learning English can increase employment and earning potential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E5E52-8701-CCD3-4B9D-4C409586447D}"/>
              </a:ext>
            </a:extLst>
          </p:cNvPr>
          <p:cNvSpPr txBox="1"/>
          <p:nvPr/>
        </p:nvSpPr>
        <p:spPr>
          <a:xfrm>
            <a:off x="549348" y="6220046"/>
            <a:ext cx="10402185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Day, Jennifer Cheeseman, and Hyon B. Shin. 2005. "How Does Ability To Speak English Affect </a:t>
            </a:r>
            <a:r>
              <a:rPr lang="en-US" sz="1000" err="1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Earnings?”Census.gov</a:t>
            </a:r>
            <a:r>
              <a:rPr lang="en-US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. April. </a:t>
            </a:r>
            <a:r>
              <a:rPr lang="en-US" sz="1000">
                <a:latin typeface="Aptos Light"/>
                <a:ea typeface="Calibri"/>
                <a:cs typeface="Calibri"/>
                <a:hlinkClick r:id="rId3"/>
              </a:rPr>
              <a:t>https://www.census.gov/library/working-papers/2005/demo/2005-Day-Shin.html</a:t>
            </a:r>
            <a:r>
              <a:rPr lang="en-US" sz="1000">
                <a:solidFill>
                  <a:srgbClr val="000000"/>
                </a:solidFill>
                <a:latin typeface="Aptos Light"/>
                <a:ea typeface="Calibri"/>
                <a:cs typeface="Calibri"/>
              </a:rPr>
              <a:t>. (Based on income in U.S.; adjusted for 2023 inflation)</a:t>
            </a:r>
          </a:p>
          <a:p>
            <a:pPr algn="l"/>
            <a:endParaRPr lang="en-US" sz="1000">
              <a:latin typeface="Aptos Light"/>
              <a:ea typeface="Calibri"/>
              <a:cs typeface="Calibri"/>
            </a:endParaRPr>
          </a:p>
        </p:txBody>
      </p:sp>
      <p:graphicFrame>
        <p:nvGraphicFramePr>
          <p:cNvPr id="3" name="Content Placeholder 7">
            <a:extLst>
              <a:ext uri="{FF2B5EF4-FFF2-40B4-BE49-F238E27FC236}">
                <a16:creationId xmlns:a16="http://schemas.microsoft.com/office/drawing/2014/main" id="{9B48701D-BCEB-2236-019C-E221833CF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833889"/>
              </p:ext>
            </p:extLst>
          </p:nvPr>
        </p:nvGraphicFramePr>
        <p:xfrm>
          <a:off x="660400" y="1729632"/>
          <a:ext cx="10882313" cy="4481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3538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8C4EA6-21AF-D59F-4957-3A0CD38AFD94}"/>
              </a:ext>
            </a:extLst>
          </p:cNvPr>
          <p:cNvSpPr/>
          <p:nvPr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3337" y="1415725"/>
            <a:ext cx="5543983" cy="2929343"/>
          </a:xfrm>
        </p:spPr>
        <p:txBody>
          <a:bodyPr>
            <a:noAutofit/>
          </a:bodyPr>
          <a:lstStyle/>
          <a:p>
            <a:pPr marL="114300" indent="-114300" algn="l"/>
            <a:r>
              <a:rPr lang="en-US" sz="2800">
                <a:latin typeface="Aptos Light"/>
                <a:ea typeface="Open Sans Light"/>
                <a:cs typeface="Open Sans Light"/>
              </a:rPr>
              <a:t>"</a:t>
            </a:r>
            <a:r>
              <a:rPr lang="en-US" sz="28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800">
                <a:latin typeface="Aptos Light"/>
                <a:ea typeface="Open Sans Light"/>
                <a:cs typeface="Open Sans Light"/>
              </a:rPr>
              <a:t> has not only taught me English but also responsibility, commitment, and how to be an agentive learner. It has even given me much more confidence than I had before."</a:t>
            </a:r>
            <a:endParaRPr lang="en-US">
              <a:latin typeface="Aptos Ligh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18528" y="4344780"/>
            <a:ext cx="3605240" cy="665642"/>
          </a:xfrm>
        </p:spPr>
        <p:txBody>
          <a:bodyPr>
            <a:normAutofit/>
          </a:bodyPr>
          <a:lstStyle/>
          <a:p>
            <a:pPr marL="4445" algn="l">
              <a:lnSpc>
                <a:spcPct val="110000"/>
              </a:lnSpc>
            </a:pPr>
            <a:r>
              <a:rPr lang="en-US" sz="2000" b="1">
                <a:latin typeface="Aptos"/>
                <a:ea typeface="Roboto Slab"/>
                <a:cs typeface="Open Sans"/>
              </a:rPr>
              <a:t>Dinah Boiser</a:t>
            </a:r>
            <a:endParaRPr lang="en-US" b="1">
              <a:latin typeface="Aptos"/>
              <a:ea typeface="Roboto Slab"/>
            </a:endParaRPr>
          </a:p>
          <a:p>
            <a:pPr marL="4445" algn="l">
              <a:lnSpc>
                <a:spcPct val="110000"/>
              </a:lnSpc>
            </a:pPr>
            <a:r>
              <a:rPr lang="en-US" i="1">
                <a:latin typeface="Aptos Light"/>
                <a:ea typeface="Roboto Slab"/>
                <a:cs typeface="Open Sans"/>
              </a:rPr>
              <a:t>Philippines</a:t>
            </a:r>
            <a:endParaRPr lang="en-US">
              <a:latin typeface="Aptos Light"/>
              <a:ea typeface="Roboto Slab"/>
              <a:cs typeface="Open San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DE61863-1DD0-0D34-7683-ED9D0E0A975E}"/>
              </a:ext>
            </a:extLst>
          </p:cNvPr>
          <p:cNvCxnSpPr>
            <a:cxnSpLocks/>
          </p:cNvCxnSpPr>
          <p:nvPr/>
        </p:nvCxnSpPr>
        <p:spPr>
          <a:xfrm>
            <a:off x="5718528" y="4256664"/>
            <a:ext cx="55439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4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A person in a graduation cap and gown with a person and person in a garden&#10;&#10;Description automatically generated">
            <a:extLst>
              <a:ext uri="{FF2B5EF4-FFF2-40B4-BE49-F238E27FC236}">
                <a16:creationId xmlns:a16="http://schemas.microsoft.com/office/drawing/2014/main" id="{22D7E746-F8D4-1C77-BAFF-C9D0C760B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"/>
          <a:stretch/>
        </p:blipFill>
        <p:spPr>
          <a:xfrm>
            <a:off x="-44603" y="-39523"/>
            <a:ext cx="12313499" cy="60718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74D2DF-4366-E417-33DB-A05C12705B17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1178335" y="5867488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Succeed academically</a:t>
            </a:r>
            <a:endParaRPr lang="en-US" sz="4800">
              <a:solidFill>
                <a:schemeClr val="bg1"/>
              </a:solidFill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3014" y="5178220"/>
            <a:ext cx="1348800" cy="13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1014CF-6267-7757-A87B-6E9BF5D7A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Roboto Slab Light" pitchFamily="2" charset="0"/>
                <a:cs typeface="Calibri"/>
              </a:rPr>
              <a:t>Prepare for BYU-Pathway Worldwide</a:t>
            </a:r>
            <a:endParaRPr lang="en-US">
              <a:latin typeface="Aptos Light"/>
              <a:ea typeface="Roboto Slab Light" pitchFamily="2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D5D6ECD-D8F6-7980-DE28-2AA8BC727D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09600" y="2768452"/>
            <a:ext cx="10972800" cy="2235495"/>
          </a:xfrm>
          <a:ln>
            <a:noFill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4FF1B-B6EB-84FB-F78B-F86B1ED54BA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09600" y="1560423"/>
            <a:ext cx="10335376" cy="1208088"/>
          </a:xfrm>
        </p:spPr>
        <p:txBody>
          <a:bodyPr/>
          <a:lstStyle/>
          <a:p>
            <a:pPr marL="0" indent="0">
              <a:buNone/>
            </a:pPr>
            <a:r>
              <a:rPr lang="en-US" sz="2200">
                <a:latin typeface="Aptos Light"/>
                <a:ea typeface="Open Sans Light"/>
                <a:cs typeface="Open Sans Light"/>
              </a:rPr>
              <a:t>After earning an </a:t>
            </a:r>
            <a:r>
              <a:rPr lang="en-US" sz="22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200">
                <a:latin typeface="Aptos Light"/>
                <a:ea typeface="Open Sans Light"/>
                <a:cs typeface="Open Sans Light"/>
              </a:rPr>
              <a:t> 3 completion certificate, learners can waive the English entrance exam for BYU-Pathway Worldwide and be prepared to be successful in their courses.</a:t>
            </a:r>
          </a:p>
        </p:txBody>
      </p:sp>
    </p:spTree>
    <p:extLst>
      <p:ext uri="{BB962C8B-B14F-4D97-AF65-F5344CB8AC3E}">
        <p14:creationId xmlns:p14="http://schemas.microsoft.com/office/powerpoint/2010/main" val="349072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24F24F-AFF6-E448-7119-29D8487F4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Roboto Slab Light"/>
                <a:cs typeface="Calibri"/>
              </a:rPr>
              <a:t>Why BYU-Pathway?</a:t>
            </a:r>
            <a:endParaRPr lang="en-US">
              <a:latin typeface="Aptos Light"/>
              <a:ea typeface="Roboto Slab Ligh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22E26B-1050-95D6-A7BF-BE324C17DA47}"/>
              </a:ext>
            </a:extLst>
          </p:cNvPr>
          <p:cNvGrpSpPr/>
          <p:nvPr/>
        </p:nvGrpSpPr>
        <p:grpSpPr>
          <a:xfrm>
            <a:off x="8501741" y="3827705"/>
            <a:ext cx="2177143" cy="2627941"/>
            <a:chOff x="8501741" y="3724225"/>
            <a:chExt cx="2177143" cy="262794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0FC4DE-EBBA-FAB4-808A-19F624696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784779" y="3724225"/>
              <a:ext cx="1728178" cy="172817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AFA40A-579A-5D9F-723D-2504C01D4CEA}"/>
                </a:ext>
              </a:extLst>
            </p:cNvPr>
            <p:cNvSpPr/>
            <p:nvPr/>
          </p:nvSpPr>
          <p:spPr>
            <a:xfrm>
              <a:off x="8501741" y="5644280"/>
              <a:ext cx="2177143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>
                  <a:solidFill>
                    <a:schemeClr val="tx2"/>
                  </a:solidFill>
                  <a:latin typeface="Aptos Light"/>
                </a:rPr>
                <a:t>Save time and money</a:t>
              </a:r>
              <a:endParaRPr lang="en-US">
                <a:solidFill>
                  <a:schemeClr val="tx2"/>
                </a:solidFill>
                <a:latin typeface="Aptos Light"/>
              </a:endParaRPr>
            </a:p>
          </p:txBody>
        </p:sp>
      </p:grpSp>
      <p:sp>
        <p:nvSpPr>
          <p:cNvPr id="11" name="Rectangle 10" descr="&quot;&quot;">
            <a:extLst>
              <a:ext uri="{FF2B5EF4-FFF2-40B4-BE49-F238E27FC236}">
                <a16:creationId xmlns:a16="http://schemas.microsoft.com/office/drawing/2014/main" id="{DCB840A7-3393-14F8-1213-9166D1A3517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9015D99-DC4F-17A2-8F49-4E752023F871}"/>
              </a:ext>
            </a:extLst>
          </p:cNvPr>
          <p:cNvSpPr txBox="1">
            <a:spLocks/>
          </p:cNvSpPr>
          <p:nvPr/>
        </p:nvSpPr>
        <p:spPr>
          <a:xfrm>
            <a:off x="609600" y="1503605"/>
            <a:ext cx="10392744" cy="46481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BYU-Pathway can help students earn certificates or a degree completely online at a significantly reduced cost!  </a:t>
            </a:r>
            <a:endParaRPr lang="en-US" sz="2200">
              <a:latin typeface="Aptos Light"/>
              <a:ea typeface="Open Sans Light"/>
              <a:cs typeface="Open San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200" b="1">
                <a:solidFill>
                  <a:srgbClr val="58595B"/>
                </a:solidFill>
                <a:latin typeface="Aptos"/>
                <a:ea typeface="Open Sans"/>
                <a:cs typeface="Open Sans"/>
              </a:rPr>
              <a:t>Its purpose is to help learners become disciples of Jesus Christ who are leaders in their homes, the Church, and their communities.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594C70D-8856-3141-D62C-9892E50C9675}"/>
              </a:ext>
            </a:extLst>
          </p:cNvPr>
          <p:cNvGrpSpPr>
            <a:grpSpLocks noChangeAspect="1"/>
          </p:cNvGrpSpPr>
          <p:nvPr/>
        </p:nvGrpSpPr>
        <p:grpSpPr>
          <a:xfrm>
            <a:off x="1189656" y="3629141"/>
            <a:ext cx="2305699" cy="2826543"/>
            <a:chOff x="1423315" y="3361823"/>
            <a:chExt cx="1936786" cy="237429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2E14C66-7389-6FB5-414C-FD7A351E6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632754" y="3361823"/>
              <a:ext cx="1573548" cy="1573549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B68B22-859E-04E1-39F4-9BC070ED2D8E}"/>
                </a:ext>
              </a:extLst>
            </p:cNvPr>
            <p:cNvSpPr/>
            <p:nvPr/>
          </p:nvSpPr>
          <p:spPr>
            <a:xfrm>
              <a:off x="1423315" y="5141495"/>
              <a:ext cx="1936786" cy="59462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>
                  <a:solidFill>
                    <a:schemeClr val="tx2"/>
                  </a:solidFill>
                  <a:latin typeface="Aptos Light"/>
                </a:rPr>
                <a:t>Increase faith in</a:t>
              </a:r>
              <a:br>
                <a:rPr lang="en-US" sz="2000">
                  <a:latin typeface="Aptos Light"/>
                </a:rPr>
              </a:br>
              <a:r>
                <a:rPr lang="en-US" sz="2000">
                  <a:solidFill>
                    <a:schemeClr val="tx2"/>
                  </a:solidFill>
                  <a:latin typeface="Aptos Light"/>
                </a:rPr>
                <a:t>Jesus Christ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2AAE736-39C7-9FD3-24FC-70A25B9C8479}"/>
              </a:ext>
            </a:extLst>
          </p:cNvPr>
          <p:cNvGrpSpPr/>
          <p:nvPr/>
        </p:nvGrpSpPr>
        <p:grpSpPr>
          <a:xfrm>
            <a:off x="4748243" y="3820666"/>
            <a:ext cx="2305698" cy="2327200"/>
            <a:chOff x="4748243" y="3717186"/>
            <a:chExt cx="2305698" cy="23272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6C5C8AC-4F4E-89AF-752B-B47C6025D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012847" y="3717186"/>
              <a:ext cx="1737531" cy="1737531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6B2316-46CD-D607-EBCF-FCAC29C0B1DC}"/>
                </a:ext>
              </a:extLst>
            </p:cNvPr>
            <p:cNvSpPr/>
            <p:nvPr/>
          </p:nvSpPr>
          <p:spPr>
            <a:xfrm>
              <a:off x="4748243" y="5644276"/>
              <a:ext cx="2305698" cy="40011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>
                  <a:solidFill>
                    <a:schemeClr val="tx2"/>
                  </a:solidFill>
                  <a:latin typeface="Aptos Light"/>
                  <a:ea typeface="Calibri"/>
                  <a:cs typeface="Calibri"/>
                </a:rPr>
                <a:t>Get a better job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945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63472" y="1382354"/>
            <a:ext cx="5374741" cy="2929343"/>
          </a:xfrm>
        </p:spPr>
        <p:txBody>
          <a:bodyPr>
            <a:noAutofit/>
          </a:bodyPr>
          <a:lstStyle/>
          <a:p>
            <a:pPr marL="118745" indent="-118745" algn="l"/>
            <a:r>
              <a:rPr lang="en-US" sz="2800">
                <a:latin typeface="Aptos Light"/>
                <a:ea typeface="Open Sans Light"/>
                <a:cs typeface="Open Sans Light"/>
              </a:rPr>
              <a:t>"</a:t>
            </a:r>
            <a:r>
              <a:rPr lang="en-US" sz="28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Before starting </a:t>
            </a:r>
            <a:r>
              <a:rPr lang="en-US" sz="28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8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 3, I tried to enter BYU-Pathway but I didn't pass the language test. A few weeks ago, I tried again. I was so shocked when I received the email saying that I had passed my exam and welcoming me to the program.</a:t>
            </a:r>
            <a:r>
              <a:rPr lang="en-US" sz="2800">
                <a:latin typeface="Aptos Light"/>
                <a:ea typeface="Open Sans Light"/>
                <a:cs typeface="Open Sans Light"/>
              </a:rPr>
              <a:t>"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5014219"/>
            <a:ext cx="3605240" cy="506248"/>
          </a:xfrm>
        </p:spPr>
        <p:txBody>
          <a:bodyPr>
            <a:noAutofit/>
          </a:bodyPr>
          <a:lstStyle/>
          <a:p>
            <a:pPr marL="4445" algn="l">
              <a:lnSpc>
                <a:spcPct val="110000"/>
              </a:lnSpc>
            </a:pPr>
            <a:r>
              <a:rPr lang="en-US" sz="2000" b="1">
                <a:latin typeface="Aptos"/>
                <a:ea typeface="Roboto Slab"/>
                <a:cs typeface="Roboto Slab"/>
              </a:rPr>
              <a:t>Cristina Castellano Botero</a:t>
            </a:r>
            <a:endParaRPr lang="en-US" sz="2000" b="1">
              <a:latin typeface="Aptos"/>
              <a:cs typeface="Roboto Slab"/>
            </a:endParaRPr>
          </a:p>
          <a:p>
            <a:pPr marL="4445" algn="l">
              <a:lnSpc>
                <a:spcPct val="110000"/>
              </a:lnSpc>
            </a:pPr>
            <a:r>
              <a:rPr lang="en-US" i="1">
                <a:latin typeface="Aptos Light"/>
                <a:ea typeface="Roboto Slab Light"/>
                <a:cs typeface="Open Sans"/>
              </a:rPr>
              <a:t>Colombia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4EA559B-9F4A-3269-802D-87F4B7F3B322}"/>
              </a:ext>
            </a:extLst>
          </p:cNvPr>
          <p:cNvCxnSpPr>
            <a:cxnSpLocks/>
          </p:cNvCxnSpPr>
          <p:nvPr/>
        </p:nvCxnSpPr>
        <p:spPr>
          <a:xfrm>
            <a:off x="6096000" y="4832573"/>
            <a:ext cx="5374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Placeholder 10" descr="A person taking a selfie&#10;&#10;Description automatically generated">
            <a:extLst>
              <a:ext uri="{FF2B5EF4-FFF2-40B4-BE49-F238E27FC236}">
                <a16:creationId xmlns:a16="http://schemas.microsoft.com/office/drawing/2014/main" id="{07CA4596-FCAD-CCF2-D766-65EB2F6BED2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7609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child sitting on stairs looking at a red device&#10;&#10;Description automatically generated">
            <a:extLst>
              <a:ext uri="{FF2B5EF4-FFF2-40B4-BE49-F238E27FC236}">
                <a16:creationId xmlns:a16="http://schemas.microsoft.com/office/drawing/2014/main" id="{501CEFF1-8A36-BF01-3479-AC8C60D965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3"/>
          <a:stretch/>
        </p:blipFill>
        <p:spPr>
          <a:xfrm>
            <a:off x="-42078" y="-1818"/>
            <a:ext cx="12321429" cy="70928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C0DD0A-83FA-428D-BCD4-AB006AA2AFC3}"/>
              </a:ext>
            </a:extLst>
          </p:cNvPr>
          <p:cNvSpPr/>
          <p:nvPr/>
        </p:nvSpPr>
        <p:spPr>
          <a:xfrm>
            <a:off x="-44603" y="5633238"/>
            <a:ext cx="12304308" cy="1223580"/>
          </a:xfrm>
          <a:prstGeom prst="rect">
            <a:avLst/>
          </a:prstGeom>
          <a:solidFill>
            <a:srgbClr val="454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3DB7BEA-64A9-8BC2-B0AF-DFD61C001233}"/>
              </a:ext>
            </a:extLst>
          </p:cNvPr>
          <p:cNvSpPr txBox="1">
            <a:spLocks/>
          </p:cNvSpPr>
          <p:nvPr/>
        </p:nvSpPr>
        <p:spPr>
          <a:xfrm>
            <a:off x="2826878" y="5908642"/>
            <a:ext cx="9844087" cy="91117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+mn-lt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>
                <a:solidFill>
                  <a:schemeClr val="bg1"/>
                </a:solidFill>
                <a:latin typeface="Aptos"/>
                <a:ea typeface="Roboto Slab Light"/>
                <a:cs typeface="Open Sans"/>
              </a:rPr>
              <a:t>Serve others</a:t>
            </a:r>
            <a:endParaRPr lang="en-US">
              <a:solidFill>
                <a:schemeClr val="bg1"/>
              </a:solidFill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4DC1D-795B-CFD9-404F-0F73FCE19CC1}"/>
              </a:ext>
            </a:extLst>
          </p:cNvPr>
          <p:cNvSpPr/>
          <p:nvPr/>
        </p:nvSpPr>
        <p:spPr>
          <a:xfrm>
            <a:off x="1029505" y="5154012"/>
            <a:ext cx="1598495" cy="14224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id="{00116DBE-508C-B3C7-FB0C-B5908D6D3A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16835" y="5403017"/>
            <a:ext cx="1011250" cy="10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AB2B4E99-977C-D5E3-F23B-580DA33D68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B2099A-917B-384F-A348-CF001DD30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5486400" cy="4614863"/>
          </a:xfrm>
        </p:spPr>
        <p:txBody>
          <a:bodyPr vert="horz" lIns="0" tIns="0" rIns="0" bIns="0" rtlCol="0" anchor="ctr" anchorCtr="0">
            <a:noAutofit/>
          </a:bodyPr>
          <a:lstStyle/>
          <a:p>
            <a:pPr marL="0" indent="0">
              <a:buNone/>
            </a:pPr>
            <a:r>
              <a:rPr lang="en-US" sz="2200" dirty="0">
                <a:latin typeface="Aptos Light"/>
                <a:ea typeface="Calibri Light"/>
                <a:cs typeface="Calibri Light"/>
              </a:rPr>
              <a:t>In </a:t>
            </a:r>
            <a:r>
              <a:rPr lang="en-US" sz="2200" dirty="0" err="1">
                <a:latin typeface="Aptos Light"/>
                <a:ea typeface="Calibri Light"/>
                <a:cs typeface="Calibri Light"/>
              </a:rPr>
              <a:t>EnglishConnect</a:t>
            </a:r>
            <a:r>
              <a:rPr lang="en-US" sz="2200" dirty="0">
                <a:latin typeface="Aptos Light"/>
                <a:ea typeface="Calibri Light"/>
                <a:cs typeface="Calibri Light"/>
              </a:rPr>
              <a:t> conversation groups, you will teach and learn from others as you: </a:t>
            </a:r>
          </a:p>
          <a:p>
            <a:r>
              <a:rPr lang="en-US" sz="2200" dirty="0">
                <a:latin typeface="Aptos Light"/>
                <a:ea typeface="Calibri Light"/>
                <a:cs typeface="Calibri Light"/>
              </a:rPr>
              <a:t>Improve speaking and listening skills </a:t>
            </a:r>
            <a:endParaRPr lang="en-US" sz="2200" dirty="0">
              <a:latin typeface="Aptos Light"/>
              <a:ea typeface="Calibri Light" panose="020F0302020204030204" pitchFamily="34" charset="0"/>
            </a:endParaRPr>
          </a:p>
          <a:p>
            <a:r>
              <a:rPr lang="en-US" sz="2200" dirty="0">
                <a:latin typeface="Aptos Light"/>
                <a:ea typeface="Calibri Light"/>
                <a:cs typeface="Calibri Light"/>
              </a:rPr>
              <a:t>Learn from mistakes</a:t>
            </a:r>
          </a:p>
          <a:p>
            <a:r>
              <a:rPr lang="en-US" sz="2200" dirty="0">
                <a:latin typeface="Aptos Light"/>
                <a:ea typeface="Calibri Light"/>
                <a:cs typeface="Calibri Light"/>
              </a:rPr>
              <a:t>Make connections </a:t>
            </a:r>
            <a:endParaRPr lang="en-US" sz="2200" dirty="0">
              <a:latin typeface="Aptos Light"/>
              <a:ea typeface="Open Sans Light"/>
              <a:cs typeface="Calibri Light"/>
            </a:endParaRPr>
          </a:p>
          <a:p>
            <a:r>
              <a:rPr lang="en-US" sz="2200" dirty="0">
                <a:latin typeface="Aptos Light"/>
                <a:ea typeface="Calibri Light"/>
                <a:cs typeface="Calibri Light"/>
              </a:rPr>
              <a:t>Build confidence</a:t>
            </a:r>
          </a:p>
          <a:p>
            <a:pPr marL="0" indent="0">
              <a:buNone/>
            </a:pPr>
            <a:endParaRPr lang="en-US" sz="2200" dirty="0">
              <a:latin typeface="Aptos Light"/>
              <a:ea typeface="Calibri Light" panose="020F0302020204030204" pitchFamily="34" charset="0"/>
              <a:cs typeface="Calibr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11C0E8-5D8A-5EA3-1909-D89D37138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2B6A-21BA-8942-A9EE-F34B8EA4EED5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A65696D-2129-9621-1CA6-C6E42D713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+mj-lt"/>
                <a:cs typeface="+mj-lt"/>
              </a:rPr>
              <a:t>Speak, listen, and learn with others</a:t>
            </a:r>
            <a:endParaRPr lang="en-US">
              <a:latin typeface="Aptos Light"/>
            </a:endParaRPr>
          </a:p>
        </p:txBody>
      </p:sp>
    </p:spTree>
    <p:extLst>
      <p:ext uri="{BB962C8B-B14F-4D97-AF65-F5344CB8AC3E}">
        <p14:creationId xmlns:p14="http://schemas.microsoft.com/office/powerpoint/2010/main" val="38199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9" y="1378747"/>
            <a:ext cx="5392849" cy="2929343"/>
          </a:xfrm>
        </p:spPr>
        <p:txBody>
          <a:bodyPr>
            <a:noAutofit/>
          </a:bodyPr>
          <a:lstStyle/>
          <a:p>
            <a:pPr marL="118745" indent="-118745" algn="l"/>
            <a:r>
              <a:rPr lang="en-US" sz="2800">
                <a:latin typeface="Aptos Light"/>
                <a:ea typeface="Open Sans Light"/>
                <a:cs typeface="Open Sans Light"/>
              </a:rPr>
              <a:t>“I have many new friends [from </a:t>
            </a:r>
            <a:r>
              <a:rPr lang="en-US" sz="28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800">
                <a:latin typeface="Aptos Light"/>
                <a:ea typeface="Open Sans Light"/>
                <a:cs typeface="Open Sans Light"/>
              </a:rPr>
              <a:t>]. I was afraid to speak in English, but now I feel I can communicate with more people and be understood. I think I will be able to serve others much better.” </a:t>
            </a:r>
            <a:endParaRPr lang="en-US">
              <a:latin typeface="Aptos Light"/>
              <a:ea typeface="Open Sans Light"/>
              <a:cs typeface="Open Sans Ligh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27593" y="4527004"/>
            <a:ext cx="3605240" cy="506248"/>
          </a:xfrm>
        </p:spPr>
        <p:txBody>
          <a:bodyPr>
            <a:noAutofit/>
          </a:bodyPr>
          <a:lstStyle/>
          <a:p>
            <a:pPr marL="4445" algn="l"/>
            <a:r>
              <a:rPr lang="en-US" sz="2000" b="1">
                <a:latin typeface="Aptos"/>
                <a:ea typeface="Roboto Slab"/>
                <a:cs typeface="Open Sans"/>
              </a:rPr>
              <a:t>Elena Gómez</a:t>
            </a:r>
          </a:p>
          <a:p>
            <a:pPr marL="4445" algn="l"/>
            <a:r>
              <a:rPr lang="en-US" i="1">
                <a:latin typeface="Aptos Light"/>
                <a:ea typeface="Roboto Slab Light"/>
                <a:cs typeface="Open Sans"/>
              </a:rPr>
              <a:t>Uruguay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B7205C7-4168-71A9-7B13-A2AE1761F026}"/>
              </a:ext>
            </a:extLst>
          </p:cNvPr>
          <p:cNvCxnSpPr>
            <a:cxnSpLocks/>
          </p:cNvCxnSpPr>
          <p:nvPr/>
        </p:nvCxnSpPr>
        <p:spPr>
          <a:xfrm>
            <a:off x="6227593" y="4308090"/>
            <a:ext cx="5197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1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C0D4A-F993-AD48-9969-9C6847F35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7083" y="2238719"/>
            <a:ext cx="5934917" cy="2551953"/>
          </a:xfrm>
        </p:spPr>
        <p:txBody>
          <a:bodyPr vert="horz" lIns="0" tIns="0" rIns="0" bIns="0" rtlCol="0" anchor="ctr" anchorCtr="0">
            <a:noAutofit/>
          </a:bodyPr>
          <a:lstStyle/>
          <a:p>
            <a:pPr marL="0" indent="0">
              <a:buNone/>
            </a:pPr>
            <a:r>
              <a:rPr lang="en-US" sz="2200" b="1">
                <a:solidFill>
                  <a:schemeClr val="accent2"/>
                </a:solidFill>
                <a:latin typeface="Aptos Light"/>
                <a:ea typeface="Open Sans"/>
                <a:cs typeface="Open Sans"/>
              </a:rPr>
              <a:t>FIND A GROUP NEAR YOU</a:t>
            </a:r>
          </a:p>
          <a:p>
            <a:pPr marL="0" indent="0">
              <a:buNone/>
            </a:pPr>
            <a:r>
              <a:rPr lang="en-US" sz="2200">
                <a:latin typeface="Aptos Light"/>
                <a:ea typeface="Open Sans"/>
                <a:cs typeface="Open Sans"/>
              </a:rPr>
              <a:t>Visit </a:t>
            </a:r>
            <a:r>
              <a:rPr lang="en-US" sz="2200">
                <a:latin typeface="Aptos Light"/>
                <a:ea typeface="Open Sans Light"/>
                <a:cs typeface="Open Sans Light"/>
              </a:rPr>
              <a:t>englishconnect.org/get-started</a:t>
            </a:r>
          </a:p>
          <a:p>
            <a:pPr lvl="1"/>
            <a:endParaRPr lang="en-US" sz="220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 marL="0" indent="0">
              <a:buNone/>
            </a:pPr>
            <a:r>
              <a:rPr lang="en-US" sz="2200" b="1">
                <a:solidFill>
                  <a:schemeClr val="accent3"/>
                </a:solidFill>
                <a:latin typeface="Aptos Light"/>
                <a:ea typeface="Open Sans"/>
                <a:cs typeface="Open Sans"/>
              </a:rPr>
              <a:t>INVITE OTHERS</a:t>
            </a:r>
          </a:p>
          <a:p>
            <a:pPr marL="0" indent="0">
              <a:buNone/>
            </a:pPr>
            <a:r>
              <a:rPr lang="en-US" sz="2200">
                <a:latin typeface="Aptos Light"/>
                <a:ea typeface="Open Sans Light"/>
                <a:cs typeface="Open Sans Light"/>
              </a:rPr>
              <a:t>Open to the entire community</a:t>
            </a:r>
          </a:p>
          <a:p>
            <a:pPr marL="0" indent="0">
              <a:buNone/>
            </a:pPr>
            <a:r>
              <a:rPr lang="en-US" sz="2200">
                <a:latin typeface="Aptos Light"/>
                <a:ea typeface="Open Sans Light"/>
                <a:cs typeface="Open Sans Light"/>
              </a:rPr>
              <a:t>Available for speakers of all languages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FBC0BE-498F-9D49-BBC8-ED9BC27E0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8933" y="1436843"/>
            <a:ext cx="5934916" cy="426720"/>
          </a:xfrm>
        </p:spPr>
        <p:txBody>
          <a:bodyPr>
            <a:noAutofit/>
          </a:bodyPr>
          <a:lstStyle/>
          <a:p>
            <a:r>
              <a:rPr lang="en-US">
                <a:latin typeface="Aptos"/>
                <a:ea typeface="Roboto Slab Light"/>
                <a:cs typeface="Calibri"/>
              </a:rPr>
              <a:t>How to get involved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40C096D-3506-5607-AC58-07595FA9BC7E}"/>
              </a:ext>
            </a:extLst>
          </p:cNvPr>
          <p:cNvSpPr/>
          <p:nvPr/>
        </p:nvSpPr>
        <p:spPr>
          <a:xfrm>
            <a:off x="5622825" y="2197268"/>
            <a:ext cx="490817" cy="490817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E81425-C55A-E93F-CCCC-6E75DC1DC875}"/>
              </a:ext>
            </a:extLst>
          </p:cNvPr>
          <p:cNvSpPr txBox="1"/>
          <p:nvPr/>
        </p:nvSpPr>
        <p:spPr>
          <a:xfrm>
            <a:off x="5673258" y="2240013"/>
            <a:ext cx="4796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B1159B-C0BB-BFB1-4E19-7FC1C004E5CE}"/>
              </a:ext>
            </a:extLst>
          </p:cNvPr>
          <p:cNvSpPr/>
          <p:nvPr/>
        </p:nvSpPr>
        <p:spPr>
          <a:xfrm>
            <a:off x="5622826" y="3454179"/>
            <a:ext cx="490817" cy="4908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E652E1-2FA5-CCE9-DCEF-9EA6CE4D8AD0}"/>
              </a:ext>
            </a:extLst>
          </p:cNvPr>
          <p:cNvSpPr txBox="1"/>
          <p:nvPr/>
        </p:nvSpPr>
        <p:spPr>
          <a:xfrm>
            <a:off x="5686706" y="3487213"/>
            <a:ext cx="4908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</a:t>
            </a:r>
          </a:p>
        </p:txBody>
      </p:sp>
      <p:pic>
        <p:nvPicPr>
          <p:cNvPr id="10" name="Picture 9" descr="A qr code with a globe and a green circle&#10;&#10;Description automatically generated">
            <a:extLst>
              <a:ext uri="{FF2B5EF4-FFF2-40B4-BE49-F238E27FC236}">
                <a16:creationId xmlns:a16="http://schemas.microsoft.com/office/drawing/2014/main" id="{E796C3DA-E4EA-5628-2B86-9EB876D0EC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642" y="4947645"/>
            <a:ext cx="1675844" cy="16758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3C0BD5-A79E-396E-4DB2-550752EEDFD3}"/>
              </a:ext>
            </a:extLst>
          </p:cNvPr>
          <p:cNvSpPr txBox="1"/>
          <p:nvPr/>
        </p:nvSpPr>
        <p:spPr>
          <a:xfrm>
            <a:off x="7769510" y="5782445"/>
            <a:ext cx="2910061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  <a:t>SCAN TO </a:t>
            </a:r>
          </a:p>
          <a:p>
            <a:r>
              <a:rPr lang="en-US" sz="2200" b="1">
                <a:solidFill>
                  <a:schemeClr val="accent1"/>
                </a:solidFill>
                <a:latin typeface="Aptos"/>
                <a:ea typeface="Open Sans"/>
                <a:cs typeface="Open Sans"/>
              </a:rPr>
              <a:t>GET STARTED!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CA4BFBD-0B5D-73F4-FCD9-35AD477D29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35011"/>
            <a:ext cx="4249553" cy="4543664"/>
          </a:xfrm>
        </p:spPr>
      </p:pic>
    </p:spTree>
    <p:extLst>
      <p:ext uri="{BB962C8B-B14F-4D97-AF65-F5344CB8AC3E}">
        <p14:creationId xmlns:p14="http://schemas.microsoft.com/office/powerpoint/2010/main" val="429275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A2D71A-313A-4641-90E2-F839B45CC9DD}"/>
              </a:ext>
            </a:extLst>
          </p:cNvPr>
          <p:cNvSpPr txBox="1"/>
          <p:nvPr/>
        </p:nvSpPr>
        <p:spPr>
          <a:xfrm>
            <a:off x="4176820" y="4743450"/>
            <a:ext cx="383835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dirty="0" err="1">
                <a:solidFill>
                  <a:schemeClr val="bg1"/>
                </a:solidFill>
                <a:latin typeface="Aptos"/>
              </a:rPr>
              <a:t>englishconnect.org</a:t>
            </a:r>
            <a:r>
              <a:rPr lang="en-US" sz="2800" dirty="0">
                <a:solidFill>
                  <a:schemeClr val="bg1"/>
                </a:solidFill>
                <a:latin typeface="Aptos"/>
              </a:rPr>
              <a:t>/join</a:t>
            </a:r>
          </a:p>
        </p:txBody>
      </p:sp>
    </p:spTree>
    <p:extLst>
      <p:ext uri="{BB962C8B-B14F-4D97-AF65-F5344CB8AC3E}">
        <p14:creationId xmlns:p14="http://schemas.microsoft.com/office/powerpoint/2010/main" val="374033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8135CF2-356F-874B-8B7D-25172A5CD849}"/>
              </a:ext>
            </a:extLst>
          </p:cNvPr>
          <p:cNvGrpSpPr/>
          <p:nvPr/>
        </p:nvGrpSpPr>
        <p:grpSpPr>
          <a:xfrm>
            <a:off x="8501741" y="3724242"/>
            <a:ext cx="2177143" cy="2731404"/>
            <a:chOff x="8501741" y="3620762"/>
            <a:chExt cx="2177143" cy="2731404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0FBBF55-C3FF-204C-A8B7-63CDFB38A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8655134" y="3620762"/>
              <a:ext cx="1873272" cy="1873272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4CE1BF5-98ED-2944-9192-4AE6FF8D7CFB}"/>
                </a:ext>
              </a:extLst>
            </p:cNvPr>
            <p:cNvSpPr/>
            <p:nvPr/>
          </p:nvSpPr>
          <p:spPr>
            <a:xfrm>
              <a:off x="8501741" y="5644280"/>
              <a:ext cx="2177143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Develop English skills</a:t>
              </a:r>
            </a:p>
          </p:txBody>
        </p:sp>
      </p:grpSp>
      <p:sp>
        <p:nvSpPr>
          <p:cNvPr id="7" name="Rectangle 6" descr="&quot;&quot;">
            <a:extLst>
              <a:ext uri="{FF2B5EF4-FFF2-40B4-BE49-F238E27FC236}">
                <a16:creationId xmlns:a16="http://schemas.microsoft.com/office/drawing/2014/main" id="{F7911E1B-A1DE-4A4D-9676-523CD41FF8C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649650-C97B-AC47-B277-84F41080F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655" y="1376124"/>
            <a:ext cx="10002570" cy="4648199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200" err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 is an </a:t>
            </a:r>
            <a:r>
              <a:rPr lang="en-US" sz="2200" b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English-language-learning program</a:t>
            </a:r>
            <a:r>
              <a:rPr lang="en-US" sz="2200" b="1">
                <a:solidFill>
                  <a:schemeClr val="accent1"/>
                </a:solidFill>
                <a:latin typeface="Aptos Light"/>
                <a:ea typeface="Open Sans"/>
                <a:cs typeface="Open Sans"/>
              </a:rPr>
              <a:t> </a:t>
            </a: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provided by The Church of Jesus Christ of Latter-day Saints.  </a:t>
            </a:r>
            <a:endParaRPr lang="en-US" sz="2200">
              <a:solidFill>
                <a:srgbClr val="000000"/>
              </a:solidFill>
              <a:latin typeface="Aptos Light"/>
              <a:ea typeface="Open Sans Light"/>
              <a:cs typeface="Open Sans Ligh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Its purpose is to help participants expand opportunities by developing English skills in an environment of </a:t>
            </a:r>
            <a:r>
              <a:rPr lang="en-US" sz="22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faith</a:t>
            </a:r>
            <a:r>
              <a:rPr lang="en-US" sz="2200" i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</a:t>
            </a:r>
            <a:r>
              <a:rPr lang="en-US" sz="22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fellowship</a:t>
            </a: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and </a:t>
            </a:r>
            <a:r>
              <a:rPr lang="en-US" sz="22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growth</a:t>
            </a:r>
            <a:r>
              <a:rPr lang="en-US" sz="22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.</a:t>
            </a:r>
            <a:endParaRPr lang="en-US">
              <a:latin typeface="Aptos Light"/>
              <a:ea typeface="Calibri Ligh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89F0B04-6585-1945-A456-DE4CC69FEE0A}"/>
              </a:ext>
            </a:extLst>
          </p:cNvPr>
          <p:cNvGrpSpPr>
            <a:grpSpLocks noChangeAspect="1"/>
          </p:cNvGrpSpPr>
          <p:nvPr/>
        </p:nvGrpSpPr>
        <p:grpSpPr>
          <a:xfrm>
            <a:off x="1189655" y="3571744"/>
            <a:ext cx="2305698" cy="2883939"/>
            <a:chOff x="1423315" y="3313610"/>
            <a:chExt cx="1936786" cy="242250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0ECA366-21A9-C549-A2BF-EF60D790E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632755" y="3313610"/>
              <a:ext cx="1573549" cy="157354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C5029C-79ED-E143-A73C-1819E9049991}"/>
                </a:ext>
              </a:extLst>
            </p:cNvPr>
            <p:cNvSpPr/>
            <p:nvPr/>
          </p:nvSpPr>
          <p:spPr>
            <a:xfrm>
              <a:off x="1423315" y="5141495"/>
              <a:ext cx="1936786" cy="59462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Increase faith in</a:t>
              </a:r>
              <a:br>
                <a:rPr lang="en-US" sz="2000" b="1">
                  <a:latin typeface="Aptos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Jesus Christ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171A90B-12AE-6E41-B458-C8428B3F776C}"/>
              </a:ext>
            </a:extLst>
          </p:cNvPr>
          <p:cNvGrpSpPr/>
          <p:nvPr/>
        </p:nvGrpSpPr>
        <p:grpSpPr>
          <a:xfrm>
            <a:off x="4748243" y="3700224"/>
            <a:ext cx="2305698" cy="2755418"/>
            <a:chOff x="4748243" y="3596744"/>
            <a:chExt cx="2305698" cy="2755418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31B0812-4CED-F84E-A953-C888CD939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964309" y="3596744"/>
              <a:ext cx="1873272" cy="1873272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38874F-71CF-7447-8051-781FAFECC336}"/>
                </a:ext>
              </a:extLst>
            </p:cNvPr>
            <p:cNvSpPr/>
            <p:nvPr/>
          </p:nvSpPr>
          <p:spPr>
            <a:xfrm>
              <a:off x="4748243" y="5644276"/>
              <a:ext cx="2305698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Become a more capable</a:t>
              </a:r>
              <a:r>
                <a:rPr lang="en-US" sz="2000" b="1">
                  <a:solidFill>
                    <a:schemeClr val="tx2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learner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415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15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A3455-E97E-B561-0679-71AEDC3D6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itle 1">
            <a:extLst>
              <a:ext uri="{FF2B5EF4-FFF2-40B4-BE49-F238E27FC236}">
                <a16:creationId xmlns:a16="http://schemas.microsoft.com/office/drawing/2014/main" id="{F0190654-7EC7-C894-66EB-EA67B5296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Levels and </a:t>
            </a:r>
            <a:r>
              <a:rPr lang="en-US" altLang="en-US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audiences</a:t>
            </a:r>
            <a:endParaRPr lang="en-US" altLang="en-US" sz="3200">
              <a:latin typeface="Aptos Light"/>
              <a:ea typeface="Roboto Slab Light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71A80-1633-DF1E-C592-5BACD4C95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400">
                <a:latin typeface="Aptos Light"/>
                <a:ea typeface="Open Sans Light"/>
                <a:cs typeface="Open Sans Light"/>
              </a:rPr>
              <a:t> has multiple levels to help learners progress. </a:t>
            </a:r>
            <a:endParaRPr lang="en-US" sz="24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 sz="2400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s-419" altLang="en-US" sz="2400">
              <a:solidFill>
                <a:schemeClr val="tx2"/>
              </a:solidFill>
              <a:latin typeface="Aptos Light"/>
            </a:endParaRP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1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1 and 2 are free and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help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 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learners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develop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basic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English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skills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.</a:t>
            </a: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100" err="1"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3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is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low-cost and prepares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learners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for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workplace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and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academic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opportunities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—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especially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BYU-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Pathway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Worldwide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.</a:t>
            </a: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100" err="1">
                <a:latin typeface="Aptos Light"/>
                <a:ea typeface="Open Sans Light"/>
                <a:cs typeface="Open Sans Light"/>
              </a:rPr>
              <a:t>All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are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invited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: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ages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11+,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members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of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the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Church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, and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friends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of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the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 </a:t>
            </a:r>
            <a:r>
              <a:rPr lang="es-419" sz="2100" err="1">
                <a:latin typeface="Aptos Light"/>
                <a:ea typeface="Open Sans Light"/>
                <a:cs typeface="Open Sans Light"/>
              </a:rPr>
              <a:t>Church</a:t>
            </a:r>
            <a:r>
              <a:rPr lang="es-419" sz="2100">
                <a:latin typeface="Aptos Light"/>
                <a:ea typeface="Open Sans Light"/>
                <a:cs typeface="Open Sans Light"/>
              </a:rPr>
              <a:t>.</a:t>
            </a:r>
          </a:p>
          <a:p>
            <a:pPr marL="0" indent="0">
              <a:buNone/>
            </a:pPr>
            <a:endParaRPr lang="en-US">
              <a:latin typeface="Aptos Light"/>
            </a:endParaRPr>
          </a:p>
        </p:txBody>
      </p:sp>
      <p:pic>
        <p:nvPicPr>
          <p:cNvPr id="3" name="Picture 2" descr="A green and black rectangular sign with white text&#10;&#10;Description automatically generated">
            <a:extLst>
              <a:ext uri="{FF2B5EF4-FFF2-40B4-BE49-F238E27FC236}">
                <a16:creationId xmlns:a16="http://schemas.microsoft.com/office/drawing/2014/main" id="{EB19B8A9-46ED-1719-F470-0E6CF0B88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788" y="1858511"/>
            <a:ext cx="9116587" cy="25633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6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A group of women sitting in chairs&#10;&#10;Description automatically generated">
            <a:extLst>
              <a:ext uri="{FF2B5EF4-FFF2-40B4-BE49-F238E27FC236}">
                <a16:creationId xmlns:a16="http://schemas.microsoft.com/office/drawing/2014/main" id="{5ECBA084-9EDD-6F43-A78C-F1535DF634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197063" cy="685800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73116" y="4709575"/>
            <a:ext cx="3842030" cy="211357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2"/>
                </a:solidFill>
                <a:latin typeface="Aptos Light"/>
                <a:ea typeface="Open Sans"/>
                <a:cs typeface="Open Sans"/>
              </a:rPr>
              <a:t>Basic Level </a:t>
            </a:r>
            <a:endParaRPr lang="en-US" dirty="0">
              <a:solidFill>
                <a:schemeClr val="accent2"/>
              </a:solidFill>
              <a:latin typeface="Apto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Free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Interactive conversation</a:t>
            </a: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 groups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Self-paced practice</a:t>
            </a: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 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Prepare for </a:t>
            </a:r>
            <a:r>
              <a:rPr lang="en-US" sz="2100" i="0" dirty="0" err="1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EnglishConnect</a:t>
            </a: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 3</a:t>
            </a:r>
          </a:p>
          <a:p>
            <a:pPr>
              <a:lnSpc>
                <a:spcPct val="100000"/>
              </a:lnSpc>
            </a:pPr>
            <a:endParaRPr lang="en-US" sz="2200" dirty="0">
              <a:solidFill>
                <a:srgbClr val="58595B"/>
              </a:solidFill>
              <a:latin typeface="Aptos Light"/>
              <a:ea typeface="Open Sans Light"/>
              <a:cs typeface="Open Sans Light"/>
            </a:endParaRPr>
          </a:p>
          <a:p>
            <a:pPr>
              <a:lnSpc>
                <a:spcPct val="100000"/>
              </a:lnSpc>
            </a:pPr>
            <a:endParaRPr lang="en-US" dirty="0">
              <a:latin typeface="Aptos Light"/>
              <a:ea typeface="Calibri Light"/>
              <a:cs typeface="Calibri Ligh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22E1D8-80F9-21A0-20A6-81B604EB47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42806" y="243066"/>
            <a:ext cx="3490615" cy="2093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CC3AD9-5DDA-D260-6E31-3B041948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42805" y="1997825"/>
            <a:ext cx="3490616" cy="20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182206-1CD7-D323-D321-0D0948C7A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9077"/>
            <a:ext cx="7965391" cy="513875"/>
          </a:xfrm>
        </p:spPr>
        <p:txBody>
          <a:bodyPr/>
          <a:lstStyle/>
          <a:p>
            <a:r>
              <a:rPr lang="en-US" b="0" i="0" u="none" strike="noStrike" err="1">
                <a:effectLst/>
                <a:latin typeface="Aptos Light"/>
                <a:ea typeface="Roboto Slab Light"/>
                <a:cs typeface="Calibri Light"/>
              </a:rPr>
              <a:t>EnglishConnect</a:t>
            </a:r>
            <a:r>
              <a:rPr lang="en-US" b="0" i="0" u="none" strike="noStrike">
                <a:effectLst/>
                <a:latin typeface="Aptos Light"/>
                <a:ea typeface="Roboto Slab Light"/>
                <a:cs typeface="Calibri Light"/>
              </a:rPr>
              <a:t> 1 </a:t>
            </a:r>
            <a:r>
              <a:rPr lang="en-US">
                <a:latin typeface="Aptos Light"/>
                <a:ea typeface="Roboto Slab Light"/>
                <a:cs typeface="Calibri Light"/>
              </a:rPr>
              <a:t>and </a:t>
            </a:r>
            <a:r>
              <a:rPr lang="en-US" b="0" i="0" u="none" strike="noStrike">
                <a:effectLst/>
                <a:latin typeface="Aptos Light"/>
                <a:ea typeface="Roboto Slab Light"/>
                <a:cs typeface="Calibri Light"/>
              </a:rPr>
              <a:t>2</a:t>
            </a:r>
            <a:r>
              <a:rPr lang="en-US">
                <a:latin typeface="Aptos Light"/>
                <a:ea typeface="Roboto Slab Light"/>
                <a:cs typeface="Calibri Light"/>
              </a:rPr>
              <a:t>: Beginner Resources</a:t>
            </a:r>
          </a:p>
        </p:txBody>
      </p:sp>
      <p:pic>
        <p:nvPicPr>
          <p:cNvPr id="3092" name="Picture 20" descr="A person sitting at a table writing on a book&#10;&#10;Description automatically generated">
            <a:extLst>
              <a:ext uri="{FF2B5EF4-FFF2-40B4-BE49-F238E27FC236}">
                <a16:creationId xmlns:a16="http://schemas.microsoft.com/office/drawing/2014/main" id="{9F69F266-ADC1-1EB2-68FF-F6F4FDE26E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1" y="1884325"/>
            <a:ext cx="6393365" cy="465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127BEC-86EF-759E-62C4-B12A0467D2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1" y="965200"/>
            <a:ext cx="11163843" cy="56896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0" i="1" u="none" strike="noStrike">
                <a:solidFill>
                  <a:srgbClr val="848284"/>
                </a:solidFill>
                <a:effectLst/>
                <a:latin typeface="Aptos Light"/>
                <a:ea typeface="Open Sans Light"/>
                <a:cs typeface="Open Sans Light"/>
              </a:rPr>
              <a:t>Free </a:t>
            </a:r>
            <a:r>
              <a:rPr lang="en-US">
                <a:solidFill>
                  <a:srgbClr val="848284"/>
                </a:solidFill>
                <a:latin typeface="Aptos Light"/>
                <a:ea typeface="Open Sans Light"/>
                <a:cs typeface="Open Sans Light"/>
              </a:rPr>
              <a:t>courses</a:t>
            </a:r>
            <a:r>
              <a:rPr lang="en-US" sz="2000" b="0" i="1" u="none" strike="noStrike">
                <a:solidFill>
                  <a:srgbClr val="848284"/>
                </a:solidFill>
                <a:effectLst/>
                <a:latin typeface="Aptos Light"/>
                <a:ea typeface="Open Sans Light"/>
                <a:cs typeface="Open Sans Light"/>
              </a:rPr>
              <a:t> </a:t>
            </a:r>
            <a:r>
              <a:rPr lang="en-US">
                <a:solidFill>
                  <a:srgbClr val="848284"/>
                </a:solidFill>
                <a:latin typeface="Aptos Light"/>
                <a:ea typeface="Open Sans Light"/>
                <a:cs typeface="Open Sans Light"/>
              </a:rPr>
              <a:t>with interactive</a:t>
            </a:r>
            <a:r>
              <a:rPr lang="en-US" sz="2000" b="0" i="1" u="none" strike="noStrike">
                <a:solidFill>
                  <a:srgbClr val="848284"/>
                </a:solidFill>
                <a:effectLst/>
                <a:latin typeface="Aptos Light"/>
                <a:ea typeface="Open Sans Light"/>
                <a:cs typeface="Open Sans Light"/>
              </a:rPr>
              <a:t> conversation groups.</a:t>
            </a:r>
            <a:endParaRPr lang="en-US">
              <a:solidFill>
                <a:srgbClr val="9A9B9D"/>
              </a:solidFill>
              <a:latin typeface="Calibri Light"/>
              <a:ea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>
                <a:solidFill>
                  <a:srgbClr val="848284"/>
                </a:solidFill>
                <a:latin typeface="Aptos Light"/>
                <a:ea typeface="Open Sans Light"/>
                <a:cs typeface="Open Sans Light"/>
              </a:rPr>
              <a:t>Resources</a:t>
            </a:r>
            <a:r>
              <a:rPr lang="en-US" sz="2000" b="0" i="1" u="none" strike="noStrike">
                <a:solidFill>
                  <a:srgbClr val="848284"/>
                </a:solidFill>
                <a:effectLst/>
                <a:latin typeface="Aptos Light"/>
                <a:ea typeface="Open Sans Light"/>
                <a:cs typeface="Open Sans Light"/>
              </a:rPr>
              <a:t> </a:t>
            </a:r>
            <a:r>
              <a:rPr lang="en-US">
                <a:solidFill>
                  <a:srgbClr val="848284"/>
                </a:solidFill>
                <a:latin typeface="Aptos Light"/>
                <a:ea typeface="Open Sans Light"/>
                <a:cs typeface="Open Sans Light"/>
              </a:rPr>
              <a:t>available in print, the </a:t>
            </a:r>
            <a:r>
              <a:rPr lang="en-US">
                <a:solidFill>
                  <a:srgbClr val="848284"/>
                </a:solidFill>
                <a:latin typeface="Calibri Light"/>
                <a:ea typeface="Calibri Light"/>
                <a:cs typeface="Calibri Light"/>
              </a:rPr>
              <a:t>Gospel Library app, and at englishconnect.org.</a:t>
            </a:r>
            <a:endParaRPr lang="en-US">
              <a:latin typeface="Calibri Light"/>
              <a:ea typeface="Calibri Light"/>
              <a:cs typeface="Calibri Light"/>
            </a:endParaRPr>
          </a:p>
        </p:txBody>
      </p:sp>
      <p:pic>
        <p:nvPicPr>
          <p:cNvPr id="4" name="Picture 3" descr="A couple of women looking at a phone&#10;&#10;Description automatically generated">
            <a:extLst>
              <a:ext uri="{FF2B5EF4-FFF2-40B4-BE49-F238E27FC236}">
                <a16:creationId xmlns:a16="http://schemas.microsoft.com/office/drawing/2014/main" id="{F6669B64-43FE-8B01-35F7-D7A09FA27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2927" y="1884324"/>
            <a:ext cx="4125952" cy="465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0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5BE49-CF32-8949-9308-6042BD6D98F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33360" y="3733248"/>
            <a:ext cx="3948047" cy="259804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2"/>
                </a:solidFill>
                <a:latin typeface="Aptos Light"/>
                <a:ea typeface="Open Sans"/>
                <a:cs typeface="Open Sans"/>
              </a:rPr>
              <a:t>Intermediate level</a:t>
            </a:r>
            <a:endParaRPr lang="en-US" sz="2400" b="1" dirty="0">
              <a:solidFill>
                <a:schemeClr val="accent2"/>
              </a:solidFill>
              <a:latin typeface="Aptos Ligh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</a:pPr>
            <a:endParaRPr lang="en-US" dirty="0">
              <a:latin typeface="Apto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Low-cost, online</a:t>
            </a: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Interactive conversation groups </a:t>
            </a:r>
            <a:endParaRPr lang="en-US" dirty="0">
              <a:solidFill>
                <a:schemeClr val="tx1"/>
              </a:solidFill>
              <a:latin typeface="Calibri Light" panose="020F0302020204030204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Self-paced practice</a:t>
            </a:r>
            <a:endParaRPr lang="en-US" dirty="0">
              <a:solidFill>
                <a:schemeClr val="tx1"/>
              </a:solidFill>
              <a:latin typeface="Calibri Light" panose="020F0302020204030204"/>
              <a:ea typeface="Open Sans Light"/>
              <a:cs typeface="Open Sans Light"/>
            </a:endParaRPr>
          </a:p>
          <a:p>
            <a:pPr marL="342900" indent="-342900">
              <a:lnSpc>
                <a:spcPct val="100000"/>
              </a:lnSpc>
              <a:buChar char="•"/>
            </a:pPr>
            <a:r>
              <a:rPr lang="en-US" sz="2100" i="0" dirty="0">
                <a:solidFill>
                  <a:schemeClr val="tx1"/>
                </a:solidFill>
                <a:latin typeface="Aptos Light"/>
                <a:ea typeface="Open Sans Light"/>
                <a:cs typeface="Open Sans Light"/>
              </a:rPr>
              <a:t>Prepare for university studies, especially BYU-Pathway </a:t>
            </a:r>
            <a:endParaRPr lang="en-US" sz="2100" dirty="0">
              <a:solidFill>
                <a:schemeClr val="tx1"/>
              </a:solidFill>
              <a:latin typeface="Aptos Light"/>
              <a:ea typeface="Open Sans Light"/>
              <a:cs typeface="Open Sans Ligh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CE55BC-1863-DD4E-F1B1-F3424756BF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52253" y="1503987"/>
            <a:ext cx="3490615" cy="2093700"/>
          </a:xfrm>
          <a:prstGeom prst="rect">
            <a:avLst/>
          </a:prstGeo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9A08F2-B232-0278-316F-4B743C7F077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81"/>
          <a:stretch/>
        </p:blipFill>
        <p:spPr>
          <a:xfrm>
            <a:off x="-112006" y="-106791"/>
            <a:ext cx="7304970" cy="6964791"/>
          </a:xfrm>
        </p:spPr>
      </p:pic>
    </p:spTree>
    <p:extLst>
      <p:ext uri="{BB962C8B-B14F-4D97-AF65-F5344CB8AC3E}">
        <p14:creationId xmlns:p14="http://schemas.microsoft.com/office/powerpoint/2010/main" val="24991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79C9A-A26C-7E0A-3986-82E8F0EEE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06428"/>
            <a:ext cx="7940374" cy="1020827"/>
          </a:xfrm>
        </p:spPr>
        <p:txBody>
          <a:bodyPr/>
          <a:lstStyle/>
          <a:p>
            <a:r>
              <a:rPr lang="en-US" err="1">
                <a:latin typeface="Aptos Light"/>
                <a:ea typeface="Roboto Slab Light"/>
                <a:cs typeface="Calibri"/>
              </a:rPr>
              <a:t>EnglishConnect</a:t>
            </a:r>
            <a:r>
              <a:rPr lang="en-US">
                <a:latin typeface="Aptos Light"/>
                <a:ea typeface="Roboto Slab Light"/>
                <a:cs typeface="Calibri"/>
              </a:rPr>
              <a:t> 3: Intermediate Resources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F63C1F-38BD-2A5D-3A3B-ED06CC7F3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>
                <a:latin typeface="Aptos Light"/>
                <a:ea typeface="Open Sans Light"/>
                <a:cs typeface="Open Sans Light"/>
              </a:rPr>
              <a:t>Mobile and laptop friendly online course</a:t>
            </a:r>
            <a:endParaRPr lang="en-US"/>
          </a:p>
          <a:p>
            <a:r>
              <a:rPr lang="en-US" sz="2200">
                <a:latin typeface="Aptos Light"/>
                <a:ea typeface="Open Sans Light"/>
                <a:cs typeface="Open Sans Light"/>
              </a:rPr>
              <a:t>Feedback from trainer reviewers</a:t>
            </a:r>
          </a:p>
          <a:p>
            <a:r>
              <a:rPr lang="en-US" sz="2200">
                <a:latin typeface="Aptos Light"/>
                <a:ea typeface="Open Sans Light"/>
                <a:cs typeface="Open Sans Light"/>
              </a:rPr>
              <a:t>Progress tracking tools</a:t>
            </a:r>
            <a:endParaRPr lang="en-US">
              <a:ea typeface="Calibri Light" panose="020F0302020204030204" pitchFamily="34" charset="0"/>
            </a:endParaRPr>
          </a:p>
          <a:p>
            <a:r>
              <a:rPr lang="en-US" sz="2200">
                <a:latin typeface="Aptos Light"/>
                <a:ea typeface="Open Sans Light"/>
                <a:cs typeface="Open Sans Light"/>
              </a:rPr>
              <a:t>Academic and workplace topics</a:t>
            </a:r>
          </a:p>
        </p:txBody>
      </p:sp>
      <p:pic>
        <p:nvPicPr>
          <p:cNvPr id="5" name="Picture Placeholder 2" descr="A computer sitting on top of a wooden table&#10;&#10;Description automatically generated">
            <a:extLst>
              <a:ext uri="{FF2B5EF4-FFF2-40B4-BE49-F238E27FC236}">
                <a16:creationId xmlns:a16="http://schemas.microsoft.com/office/drawing/2014/main" id="{E5FE9E69-991E-7FE5-2C5F-898E7E1D1D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6621" y="1554481"/>
            <a:ext cx="6230546" cy="4423173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BFC429A-E580-600B-6AB0-71A21ADC1184}"/>
              </a:ext>
            </a:extLst>
          </p:cNvPr>
          <p:cNvSpPr txBox="1">
            <a:spLocks/>
          </p:cNvSpPr>
          <p:nvPr/>
        </p:nvSpPr>
        <p:spPr>
          <a:xfrm>
            <a:off x="609600" y="970597"/>
            <a:ext cx="8433608" cy="568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>
                <a:solidFill>
                  <a:srgbClr val="848284"/>
                </a:solidFill>
                <a:latin typeface="Aptos Light"/>
                <a:ea typeface="Open Sans Light"/>
                <a:cs typeface="Open Sans Light"/>
              </a:rPr>
              <a:t>Low-cost online course </a:t>
            </a:r>
            <a:endParaRPr lang="en-US">
              <a:latin typeface="Aptos Light"/>
              <a:ea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1603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18A238-4E9A-3EA1-55D0-808002C97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1890651"/>
            <a:ext cx="5934917" cy="381625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chemeClr val="accent2"/>
                </a:solidFill>
                <a:latin typeface="Aptos Light"/>
                <a:ea typeface="Open Sans Light"/>
                <a:cs typeface="Calibri Light"/>
              </a:rPr>
              <a:t>Personal study: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Open Sans Light"/>
                <a:cs typeface="Calibri Light"/>
              </a:rPr>
              <a:t>Study a spiritual principle of learning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Open Sans Light"/>
                <a:cs typeface="Calibri Light"/>
              </a:rPr>
              <a:t>Memorize vocabulary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Open Sans Light"/>
                <a:cs typeface="Calibri Light"/>
              </a:rPr>
              <a:t>Practice communication patterns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200" b="1" dirty="0">
              <a:solidFill>
                <a:srgbClr val="3CAABB"/>
              </a:solidFill>
              <a:latin typeface="Aptos Light"/>
              <a:ea typeface="Open Sans Light"/>
              <a:cs typeface="Open San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chemeClr val="accent2"/>
                </a:solidFill>
                <a:latin typeface="Aptos Light"/>
                <a:ea typeface="Calibri Light"/>
                <a:cs typeface="Open Sans Light"/>
              </a:rPr>
              <a:t>Conversation groups:</a:t>
            </a:r>
            <a:endParaRPr lang="en-US" sz="2200" dirty="0">
              <a:solidFill>
                <a:schemeClr val="accent2"/>
              </a:solidFill>
              <a:latin typeface="Aptos Light"/>
              <a:ea typeface="Calibri Light"/>
              <a:cs typeface="Open Sans Ligh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Calibri Light"/>
                <a:cs typeface="Calibri Light"/>
              </a:rPr>
              <a:t>Discuss the principle of learning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Calibri Light"/>
                <a:cs typeface="Calibri Light"/>
              </a:rPr>
              <a:t>Create conversation using communication patterns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Calibri Light"/>
                <a:cs typeface="Calibri Light"/>
              </a:rPr>
              <a:t>Evaluate your progress and prepare for the next week</a:t>
            </a:r>
            <a:endParaRPr lang="en-US" dirty="0">
              <a:cs typeface="Calibri Ligh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Aptos Light"/>
              <a:ea typeface="Calibri Light"/>
              <a:cs typeface="Calibri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3CAABB"/>
                </a:solidFill>
                <a:latin typeface="Aptos Light"/>
                <a:ea typeface="Open Sans Light"/>
                <a:cs typeface="Open Sans Light"/>
              </a:rPr>
              <a:t>Daily practice: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Open Sans Light"/>
                <a:cs typeface="Calibri Light"/>
              </a:rPr>
              <a:t>Add English to your daily activities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Aptos Light"/>
                <a:ea typeface="Open Sans Light"/>
                <a:cs typeface="Calibri Light"/>
              </a:rPr>
              <a:t>Pray often about how to improve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latin typeface="Apto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latin typeface="Aptos Light"/>
              <a:ea typeface="Calibri Light"/>
            </a:endParaRPr>
          </a:p>
          <a:p>
            <a:endParaRPr lang="en-US" dirty="0">
              <a:ea typeface="Calibri Light"/>
            </a:endParaRPr>
          </a:p>
        </p:txBody>
      </p:sp>
      <p:pic>
        <p:nvPicPr>
          <p:cNvPr id="2" name="Picture Placeholder 1" descr="A diagram of a study&#10;&#10;Description automatically generated">
            <a:extLst>
              <a:ext uri="{FF2B5EF4-FFF2-40B4-BE49-F238E27FC236}">
                <a16:creationId xmlns:a16="http://schemas.microsoft.com/office/drawing/2014/main" id="{E5D94606-8663-9DF9-DF00-65277C8455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5" r="4093"/>
          <a:stretch/>
        </p:blipFill>
        <p:spPr>
          <a:xfrm>
            <a:off x="-1" y="1435011"/>
            <a:ext cx="4249553" cy="4543664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3B910EC-34AC-6DB1-B89F-199A3B1F5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221651"/>
            <a:ext cx="5934916" cy="426720"/>
          </a:xfrm>
        </p:spPr>
        <p:txBody>
          <a:bodyPr/>
          <a:lstStyle/>
          <a:p>
            <a:r>
              <a:rPr lang="en-US" dirty="0">
                <a:latin typeface="Aptos Light"/>
                <a:ea typeface="Roboto Slab Light"/>
                <a:cs typeface="+mj-lt"/>
              </a:rPr>
              <a:t>What will you do in </a:t>
            </a:r>
            <a:r>
              <a:rPr lang="en-US" dirty="0" err="1">
                <a:latin typeface="Aptos Light"/>
                <a:ea typeface="Roboto Slab Light"/>
                <a:cs typeface="+mj-lt"/>
              </a:rPr>
              <a:t>EnglishConnect</a:t>
            </a:r>
            <a:r>
              <a:rPr lang="en-US" dirty="0">
                <a:latin typeface="Aptos Light"/>
                <a:ea typeface="Roboto Slab Light"/>
                <a:cs typeface="+mj-lt"/>
              </a:rPr>
              <a:t>?</a:t>
            </a:r>
            <a:endParaRPr lang="en-US" dirty="0">
              <a:latin typeface="Aptos Light"/>
            </a:endParaRPr>
          </a:p>
        </p:txBody>
      </p:sp>
    </p:spTree>
    <p:extLst>
      <p:ext uri="{BB962C8B-B14F-4D97-AF65-F5344CB8AC3E}">
        <p14:creationId xmlns:p14="http://schemas.microsoft.com/office/powerpoint/2010/main" val="156579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GVSG Green 20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6DB344"/>
      </a:accent1>
      <a:accent2>
        <a:srgbClr val="3CAABB"/>
      </a:accent2>
      <a:accent3>
        <a:srgbClr val="F19D32"/>
      </a:accent3>
      <a:accent4>
        <a:srgbClr val="89519B"/>
      </a:accent4>
      <a:accent5>
        <a:srgbClr val="065577"/>
      </a:accent5>
      <a:accent6>
        <a:srgbClr val="000000"/>
      </a:accent6>
      <a:hlink>
        <a:srgbClr val="A2C03C"/>
      </a:hlink>
      <a:folHlink>
        <a:srgbClr val="A2C0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6a4b93c-d1cc-4bd3-af56-561b2e2f2c4a" xsi:nil="true"/>
    <SharedWithUsers xmlns="10ae4b11-f6d3-4c60-bcd1-5d021da4370d">
      <UserInfo>
        <DisplayName>Lori Harding</DisplayName>
        <AccountId>102</AccountId>
        <AccountType/>
      </UserInfo>
    </SharedWithUsers>
    <lcf76f155ced4ddcb4097134ff3c332f xmlns="99b7238d-aad9-4b76-aaaa-43d703024f67">
      <Terms xmlns="http://schemas.microsoft.com/office/infopath/2007/PartnerControls"/>
    </lcf76f155ced4ddcb4097134ff3c332f>
    <ApprovalStatus xmlns="99b7238d-aad9-4b76-aaaa-43d703024f67" xsi:nil="true"/>
    <CanvaTemplates xmlns="99b7238d-aad9-4b76-aaaa-43d703024f67">
      <Url xsi:nil="true"/>
      <Description xsi:nil="true"/>
    </CanvaTemplates>
    <Caption xmlns="99b7238d-aad9-4b76-aaaa-43d703024f67" xsi:nil="true"/>
    <TaxKeywordTaxHTField xmlns="10ae4b11-f6d3-4c60-bcd1-5d021da4370d">
      <Terms xmlns="http://schemas.microsoft.com/office/infopath/2007/PartnerControls"/>
    </TaxKeywordTaxHTField>
    <Thumbnail xmlns="99b7238d-aad9-4b76-aaaa-43d703024f67">
      <Url xsi:nil="true"/>
      <Description xsi:nil="true"/>
    </Thumbnail>
    <Picture xmlns="99b7238d-aad9-4b76-aaaa-43d703024f67">
      <Url xsi:nil="true"/>
      <Description xsi:nil="true"/>
    </Picture>
    <Country xmlns="99b7238d-aad9-4b76-aaaa-43d703024f67" xsi:nil="true"/>
    <Photographer xmlns="99b7238d-aad9-4b76-aaaa-43d703024f67" xsi:nil="true"/>
    <Status xmlns="99b7238d-aad9-4b76-aaaa-43d703024f6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32" ma:contentTypeDescription="Create a new document." ma:contentTypeScope="" ma:versionID="5ba319d75902f0c909f3cc8d29c13b0a">
  <xsd:schema xmlns:xsd="http://www.w3.org/2001/XMLSchema" xmlns:xs="http://www.w3.org/2001/XMLSchema" xmlns:p="http://schemas.microsoft.com/office/2006/metadata/properties" xmlns:ns2="99b7238d-aad9-4b76-aaaa-43d703024f67" xmlns:ns3="10ae4b11-f6d3-4c60-bcd1-5d021da4370d" xmlns:ns4="86a4b93c-d1cc-4bd3-af56-561b2e2f2c4a" targetNamespace="http://schemas.microsoft.com/office/2006/metadata/properties" ma:root="true" ma:fieldsID="ae44f2d6b37175456f5ae4a2a3f09d7a" ns2:_="" ns3:_="" ns4:_="">
    <xsd:import namespace="99b7238d-aad9-4b76-aaaa-43d703024f67"/>
    <xsd:import namespace="10ae4b11-f6d3-4c60-bcd1-5d021da4370d"/>
    <xsd:import namespace="86a4b93c-d1cc-4bd3-af56-561b2e2f2c4a"/>
    <xsd:element name="properties">
      <xsd:complexType>
        <xsd:sequence>
          <xsd:element name="documentManagement">
            <xsd:complexType>
              <xsd:all>
                <xsd:element ref="ns2:Thumbnail" minOccurs="0"/>
                <xsd:element ref="ns2:Picture" minOccurs="0"/>
                <xsd:element ref="ns2:Caption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4:TaxCatchAll" minOccurs="0"/>
                <xsd:element ref="ns2:MediaLengthInSeconds" minOccurs="0"/>
                <xsd:element ref="ns2:lcf76f155ced4ddcb4097134ff3c332f" minOccurs="0"/>
                <xsd:element ref="ns2:CanvaTemplates" minOccurs="0"/>
                <xsd:element ref="ns2:MediaServiceSearchProperties" minOccurs="0"/>
                <xsd:element ref="ns2:MediaServiceObjectDetectorVersions" minOccurs="0"/>
                <xsd:element ref="ns2:Country" minOccurs="0"/>
                <xsd:element ref="ns2:ApprovalStatus" minOccurs="0"/>
                <xsd:element ref="ns2:Photographer" minOccurs="0"/>
                <xsd:element ref="ns2: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Thumbnail" ma:index="2" nillable="true" ma:displayName="Thumbnail" ma:format="Image" ma:internalName="Thumbnai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icture" ma:index="4" nillable="true" ma:displayName="Picture" ma:format="Image" ma:internalName="Pictur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ption" ma:index="5" nillable="true" ma:displayName="Caption" ma:format="Dropdown" ma:internalName="Caption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OCR" ma:index="12" nillable="true" ma:displayName="MediaServiceOCR" ma:hidden="true" ma:internalName="MediaServiceOCR" ma:readOnly="true">
      <xsd:simpleType>
        <xsd:restriction base="dms:Note"/>
      </xsd:simpleType>
    </xsd:element>
    <xsd:element name="MediaServiceLocation" ma:index="13" nillable="true" ma:displayName="MediaServiceLocation" ma:hidden="true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25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anvaTemplates" ma:index="29" nillable="true" ma:displayName="Canva Templates" ma:description="https://www.canva.com/design/DAFDr3Cjuw4/VzWfHKhzL7vp3IpiR5tA4A/edit?utm_content=DAFDr3Cjuw4&amp;utm_campaign=designshare&amp;utm_medium=link2&amp;utm_source=sharebutton" ma:format="Hyperlink" ma:internalName="CanvaTemplate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untry" ma:index="32" nillable="true" ma:displayName="Country" ma:description="What country is the subject from " ma:format="Dropdown" ma:internalName="Country">
      <xsd:simpleType>
        <xsd:restriction base="dms:Text">
          <xsd:maxLength value="255"/>
        </xsd:restriction>
      </xsd:simpleType>
    </xsd:element>
    <xsd:element name="ApprovalStatus" ma:index="33" nillable="true" ma:displayName="Approval Status" ma:format="Dropdown" ma:internalName="ApprovalStatus">
      <xsd:simpleType>
        <xsd:restriction base="dms:Choice">
          <xsd:enumeration value="Approved"/>
          <xsd:enumeration value="Draft"/>
        </xsd:restriction>
      </xsd:simpleType>
    </xsd:element>
    <xsd:element name="Photographer" ma:index="34" nillable="true" ma:displayName="Photographer" ma:format="Dropdown" ma:internalName="Photographer">
      <xsd:simpleType>
        <xsd:restriction base="dms:Text">
          <xsd:maxLength value="255"/>
        </xsd:restriction>
      </xsd:simpleType>
    </xsd:element>
    <xsd:element name="Status" ma:index="35" nillable="true" ma:displayName="Use Status" ma:format="Dropdown" ma:internalName="Status">
      <xsd:simpleType>
        <xsd:restriction base="dms:Choice">
          <xsd:enumeration value="Final"/>
          <xsd:enumeration value="Draft"/>
          <xsd:enumeration value="Not in Use – Final"/>
        </xsd:restriction>
      </xsd:simpleType>
    </xsd:element>
    <xsd:element name="MediaServiceBillingMetadata" ma:index="3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2" nillable="true" ma:taxonomy="true" ma:internalName="TaxKeywordTaxHTField" ma:taxonomyFieldName="TaxKeyword" ma:displayName="Enterprise Keywords" ma:readOnly="false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a4b93c-d1cc-4bd3-af56-561b2e2f2c4a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E92256-4E27-422A-96D6-DC03FC34E541}">
  <ds:schemaRefs>
    <ds:schemaRef ds:uri="http://purl.org/dc/terms/"/>
    <ds:schemaRef ds:uri="99b7238d-aad9-4b76-aaaa-43d703024f67"/>
    <ds:schemaRef ds:uri="http://www.w3.org/XML/1998/namespace"/>
    <ds:schemaRef ds:uri="http://purl.org/dc/elements/1.1/"/>
    <ds:schemaRef ds:uri="86a4b93c-d1cc-4bd3-af56-561b2e2f2c4a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0ae4b11-f6d3-4c60-bcd1-5d021da4370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315709E-5DBB-4CAB-BE9B-D6EB398B77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7238d-aad9-4b76-aaaa-43d703024f67"/>
    <ds:schemaRef ds:uri="10ae4b11-f6d3-4c60-bcd1-5d021da4370d"/>
    <ds:schemaRef ds:uri="86a4b93c-d1cc-4bd3-af56-561b2e2f2c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Privilege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1388</Words>
  <Application>Microsoft Macintosh PowerPoint</Application>
  <PresentationFormat>Widescreen</PresentationFormat>
  <Paragraphs>208</Paragraphs>
  <Slides>30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Aptos</vt:lpstr>
      <vt:lpstr>Aptos Light</vt:lpstr>
      <vt:lpstr>Arial</vt:lpstr>
      <vt:lpstr>Calibri</vt:lpstr>
      <vt:lpstr>Calibri Light</vt:lpstr>
      <vt:lpstr>McKay ldsLat</vt:lpstr>
      <vt:lpstr>Open Sans</vt:lpstr>
      <vt:lpstr>Open Sans Light</vt:lpstr>
      <vt:lpstr>Roboto Slab</vt:lpstr>
      <vt:lpstr>Roboto Slab Light</vt:lpstr>
      <vt:lpstr>Office Theme</vt:lpstr>
      <vt:lpstr>PowerPoint Presentation</vt:lpstr>
      <vt:lpstr>PowerPoint Presentation</vt:lpstr>
      <vt:lpstr>PowerPoint Presentation</vt:lpstr>
      <vt:lpstr>Levels and audiences</vt:lpstr>
      <vt:lpstr>PowerPoint Presentation</vt:lpstr>
      <vt:lpstr>EnglishConnect 1 and 2: Beginner Resources</vt:lpstr>
      <vt:lpstr>PowerPoint Presentation</vt:lpstr>
      <vt:lpstr>EnglishConnect 3: Intermediate Resources</vt:lpstr>
      <vt:lpstr>What will you do in EnglishConnect?</vt:lpstr>
      <vt:lpstr>The EnglishConnect experience </vt:lpstr>
      <vt:lpstr>PowerPoint Presentation</vt:lpstr>
      <vt:lpstr>Principles of Learning</vt:lpstr>
      <vt:lpstr>PowerPoint Presentation</vt:lpstr>
      <vt:lpstr>PowerPoint Presentation</vt:lpstr>
      <vt:lpstr> Patterns to Accelerate Learning</vt:lpstr>
      <vt:lpstr>PowerPoint Presentation</vt:lpstr>
      <vt:lpstr>PowerPoint Presentation</vt:lpstr>
      <vt:lpstr>PowerPoint Presentation</vt:lpstr>
      <vt:lpstr>English fluency and income </vt:lpstr>
      <vt:lpstr>PowerPoint Presentation</vt:lpstr>
      <vt:lpstr>PowerPoint Presentation</vt:lpstr>
      <vt:lpstr>Prepare for BYU-Pathway Worldwide</vt:lpstr>
      <vt:lpstr>Why BYU-Pathway?</vt:lpstr>
      <vt:lpstr>PowerPoint Presentation</vt:lpstr>
      <vt:lpstr>PowerPoint Presentation</vt:lpstr>
      <vt:lpstr>Speak, listen, and learn with others</vt:lpstr>
      <vt:lpstr>PowerPoint Presentation</vt:lpstr>
      <vt:lpstr>How to get involved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Eric Eames</cp:lastModifiedBy>
  <cp:revision>4</cp:revision>
  <cp:lastPrinted>2021-03-24T16:32:37Z</cp:lastPrinted>
  <dcterms:created xsi:type="dcterms:W3CDTF">2020-04-29T13:38:46Z</dcterms:created>
  <dcterms:modified xsi:type="dcterms:W3CDTF">2025-05-07T14:33:28Z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