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modernComment_940_4AB667BC.xml" ContentType="application/vnd.ms-powerpoint.comments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comments/modernComment_942_C7262843.xml" ContentType="application/vnd.ms-powerpoint.comments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comments/modernComment_62C_DEF0F664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34"/>
  </p:notesMasterIdLst>
  <p:sldIdLst>
    <p:sldId id="286" r:id="rId6"/>
    <p:sldId id="289" r:id="rId7"/>
    <p:sldId id="2332" r:id="rId8"/>
    <p:sldId id="823" r:id="rId9"/>
    <p:sldId id="1586" r:id="rId10"/>
    <p:sldId id="822" r:id="rId11"/>
    <p:sldId id="1589" r:id="rId12"/>
    <p:sldId id="2384" r:id="rId13"/>
    <p:sldId id="1590" r:id="rId14"/>
    <p:sldId id="790" r:id="rId15"/>
    <p:sldId id="1591" r:id="rId16"/>
    <p:sldId id="2382" r:id="rId17"/>
    <p:sldId id="2383" r:id="rId18"/>
    <p:sldId id="2391" r:id="rId19"/>
    <p:sldId id="2369" r:id="rId20"/>
    <p:sldId id="2388" r:id="rId21"/>
    <p:sldId id="2335" r:id="rId22"/>
    <p:sldId id="4672" r:id="rId23"/>
    <p:sldId id="2376" r:id="rId24"/>
    <p:sldId id="827" r:id="rId25"/>
    <p:sldId id="4674" r:id="rId26"/>
    <p:sldId id="4676" r:id="rId27"/>
    <p:sldId id="2372" r:id="rId28"/>
    <p:sldId id="2368" r:id="rId29"/>
    <p:sldId id="4677" r:id="rId30"/>
    <p:sldId id="2370" r:id="rId31"/>
    <p:sldId id="1635" r:id="rId32"/>
    <p:sldId id="158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85D405-1711-1831-477F-C787C7AED583}" name="Brian T. Fogelberg" initials="BF" userId="S::btfogelberg@churchofjesuschrist.org::1f6ae3f9-19fc-49dd-9903-364b80dd3a35" providerId="AD"/>
  <p188:author id="{5D51D720-5982-B984-2DBF-435C4866AEA4}" name="Heather M. Porter" initials="HP" userId="S::peng@churchofjesuschrist.org::a1a0721d-49f3-47e2-a978-2f1417934326" providerId="AD"/>
  <p188:author id="{C8B20735-A759-B601-A480-7F78478AA43C}" name="Eric Eames" initials="EE" userId="S::ezeames@churchofjesuschrist.org::06bdddd5-1534-4c97-9705-6ccfbde64bab" providerId="AD"/>
  <p188:author id="{FED73FBC-A036-D1F6-3299-491A76AB1ED9}" name="Kami Walker" initials="" userId="S::kamiwalker@churchofjesuschrist.org::a6eb77e7-33bd-4c57-a3cf-538d131ebd75" providerId="AD"/>
  <p188:author id="{2F795EBD-BA18-4015-F5E2-8643B364FB87}" name="Natalia Ward" initials="NW" userId="S::ncd3of7@churchofjesuschrist.org::7cb27ef5-4a0d-4203-b11e-a0524e822192" providerId="AD"/>
  <p188:author id="{193ED3EE-1B5B-A79E-097D-D43F4ED7D720}" name="Brandon Luke" initials="BL" userId="S::bluke13@churchofjesuschrist.org::253ccc52-c09c-42b6-9bfb-5086e6a8c6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5B"/>
    <a:srgbClr val="6DB344"/>
    <a:srgbClr val="01B6D1"/>
    <a:srgbClr val="FAA61A"/>
    <a:srgbClr val="E8ECD2"/>
    <a:srgbClr val="235C35"/>
    <a:srgbClr val="FBE6CF"/>
    <a:srgbClr val="318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1B3C1C-1ACE-59FF-928D-C905C348D95C}" v="2" dt="2025-05-06T20:49:13.455"/>
    <p1510:client id="{41971F8D-C365-43F7-AEF2-64AE539E431A}" v="1" dt="2025-05-06T23:08:49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837344413820848E-2"/>
          <c:y val="0.18811274537148392"/>
          <c:w val="0.97432531117235832"/>
          <c:h val="0.600331706411488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Porcentaje empleado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Para nada bien</c:v>
                </c:pt>
                <c:pt idx="1">
                  <c:v>No muy bien</c:v>
                </c:pt>
                <c:pt idx="2">
                  <c:v>Bien</c:v>
                </c:pt>
                <c:pt idx="3">
                  <c:v>Muy bien</c:v>
                </c:pt>
                <c:pt idx="4">
                  <c:v>Nativo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0.84099999999999997</c:v>
                </c:pt>
                <c:pt idx="1">
                  <c:v>0.91600000000000004</c:v>
                </c:pt>
                <c:pt idx="2">
                  <c:v>0.93899999999999995</c:v>
                </c:pt>
                <c:pt idx="3">
                  <c:v>0.95099999999999996</c:v>
                </c:pt>
                <c:pt idx="4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1-432A-B0A8-086E1F986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Porcentaje empleado a tiempo completo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Para nada bien</c:v>
                </c:pt>
                <c:pt idx="1">
                  <c:v>No muy bien</c:v>
                </c:pt>
                <c:pt idx="2">
                  <c:v>Bien</c:v>
                </c:pt>
                <c:pt idx="3">
                  <c:v>Muy bien</c:v>
                </c:pt>
                <c:pt idx="4">
                  <c:v>Nativo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0.41499999999999998</c:v>
                </c:pt>
                <c:pt idx="1">
                  <c:v>0.505</c:v>
                </c:pt>
                <c:pt idx="2">
                  <c:v>0.56299999999999994</c:v>
                </c:pt>
                <c:pt idx="3">
                  <c:v>0.627</c:v>
                </c:pt>
                <c:pt idx="4">
                  <c:v>0.65800000000000003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7"/>
        <c:overlap val="-10"/>
        <c:axId val="-1108701456"/>
        <c:axId val="-110870091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Mediana de los ingresos a tiempo completo*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5">
                  <a:alpha val="98000"/>
                </a:schemeClr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Para nada bien</c:v>
                </c:pt>
                <c:pt idx="1">
                  <c:v>No muy bien</c:v>
                </c:pt>
                <c:pt idx="2">
                  <c:v>Bien</c:v>
                </c:pt>
                <c:pt idx="3">
                  <c:v>Muy bien</c:v>
                </c:pt>
                <c:pt idx="4">
                  <c:v>Nativo</c:v>
                </c:pt>
              </c:strCache>
            </c:strRef>
          </c:cat>
          <c:val>
            <c:numRef>
              <c:f>Sheet1!$D$2:$D$6</c:f>
              <c:numCache>
                <c:formatCode>_("$"* #,##0_);_("$"* \(#,##0\);_("$"* "-"??_);_(@_)</c:formatCode>
                <c:ptCount val="5"/>
                <c:pt idx="0">
                  <c:v>26193</c:v>
                </c:pt>
                <c:pt idx="1">
                  <c:v>33644</c:v>
                </c:pt>
                <c:pt idx="2">
                  <c:v>43735</c:v>
                </c:pt>
                <c:pt idx="3">
                  <c:v>54988</c:v>
                </c:pt>
                <c:pt idx="4">
                  <c:v>56540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108699824"/>
        <c:axId val="-1108700368"/>
      </c:lineChart>
      <c:catAx>
        <c:axId val="-1108701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419" sz="1800">
                    <a:solidFill>
                      <a:schemeClr val="tx1"/>
                    </a:solidFill>
                  </a:rPr>
                  <a:t>Habilidad de hablar inglés</a:t>
                </a:r>
              </a:p>
            </c:rich>
          </c:tx>
          <c:layout>
            <c:manualLayout>
              <c:xMode val="edge"/>
              <c:yMode val="edge"/>
              <c:x val="0.39798101745465325"/>
              <c:y val="0.89850087266499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700912"/>
        <c:crosses val="autoZero"/>
        <c:auto val="1"/>
        <c:lblAlgn val="ctr"/>
        <c:lblOffset val="100"/>
        <c:noMultiLvlLbl val="0"/>
      </c:catAx>
      <c:valAx>
        <c:axId val="-1108700912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701456"/>
        <c:crosses val="autoZero"/>
        <c:crossBetween val="between"/>
      </c:valAx>
      <c:valAx>
        <c:axId val="-1108700368"/>
        <c:scaling>
          <c:orientation val="minMax"/>
          <c:max val="60000"/>
          <c:min val="-100000"/>
        </c:scaling>
        <c:delete val="0"/>
        <c:axPos val="r"/>
        <c:numFmt formatCode="_(&quot;$&quot;* #,##0_);_(&quot;$&quot;* \(#,##0\);_(&quot;$&quot;* &quot;-&quot;??_);_(@_)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699824"/>
        <c:crosses val="max"/>
        <c:crossBetween val="between"/>
      </c:valAx>
      <c:catAx>
        <c:axId val="-110869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1087003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62C_DEF0F6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B79218A-0242-4D27-BB79-957A231B9EF1}" authorId="{B885D405-1711-1831-477F-C787C7AED583}" created="2024-07-10T13:30:36.964">
    <pc:sldMkLst xmlns:pc="http://schemas.microsoft.com/office/powerpoint/2013/main/command">
      <pc:docMk/>
      <pc:sldMk cId="3740333668" sldId="1580"/>
    </pc:sldMkLst>
    <p188:pos x="9090991" y="3207026"/>
    <p188:txBody>
      <a:bodyPr/>
      <a:lstStyle/>
      <a:p>
        <a:r>
          <a:rPr lang="en-US"/>
          <a:t>All white logo</a:t>
        </a:r>
      </a:p>
    </p188:txBody>
  </p188:cm>
</p188:cmLst>
</file>

<file path=ppt/comments/modernComment_940_4AB667B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68F9CEC-E657-F648-AB45-C4F150F242F5}" authorId="{5D51D720-5982-B984-2DBF-435C4866AEA4}" status="resolved" created="2024-10-09T14:58:47.259">
    <pc:sldMkLst xmlns:pc="http://schemas.microsoft.com/office/powerpoint/2013/main/command">
      <pc:docMk/>
      <pc:sldMk cId="1253468092" sldId="2368"/>
    </pc:sldMkLst>
    <p188:txBody>
      <a:bodyPr/>
      <a:lstStyle/>
      <a:p>
        <a:r>
          <a:rPr lang="en-US"/>
          <a:t>Strengthen connections… or serve others
</a:t>
        </a:r>
      </a:p>
    </p188:txBody>
  </p188:cm>
</p188:cmLst>
</file>

<file path=ppt/comments/modernComment_942_C726284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9E35BE0-11CF-4281-8D64-2E29452C68CA}" authorId="{193ED3EE-1B5B-A79E-097D-D43F4ED7D720}" status="resolved" created="2024-11-22T22:08:03.965">
    <pc:sldMkLst xmlns:pc="http://schemas.microsoft.com/office/powerpoint/2013/main/command">
      <pc:docMk/>
      <pc:sldMk cId="3341166659" sldId="2370"/>
    </pc:sldMkLst>
    <p188:txBody>
      <a:bodyPr/>
      <a:lstStyle/>
      <a:p>
        <a:r>
          <a:rPr lang="en-US"/>
          <a:t>The first sentence of the quote doesn’t seem to fit. I don’t want to remove it, but is there anything that we can use before it to clue the reader in that she made these new friends in her EC group?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0F241-87F5-BB4D-B825-08C0F8E87ED5}" type="doc">
      <dgm:prSet loTypeId="urn:microsoft.com/office/officeart/2005/8/layout/default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DA7C9E0-3CE0-6A43-A75C-6C050F089EC1}">
      <dgm:prSet phldrT="[Text]"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Creer que es </a:t>
          </a:r>
          <a:br>
            <a:rPr lang="pl-PL" sz="2400"/>
          </a:br>
          <a:r>
            <a:rPr lang="es-419" sz="2400"/>
            <a:t>un hijo de Dios</a:t>
          </a:r>
        </a:p>
      </dgm:t>
    </dgm:pt>
    <dgm:pt modelId="{823A3BED-D0FA-8143-B432-31BED70B6AC6}" type="parTrans" cxnId="{0A0560F0-8ED4-9240-B31C-C6D7B2B12445}">
      <dgm:prSet/>
      <dgm:spPr/>
      <dgm:t>
        <a:bodyPr/>
        <a:lstStyle/>
        <a:p>
          <a:endParaRPr lang="en-US"/>
        </a:p>
      </dgm:t>
    </dgm:pt>
    <dgm:pt modelId="{CF8576A6-EF49-0A43-BDAF-2BD9D6F1C9F2}" type="sibTrans" cxnId="{0A0560F0-8ED4-9240-B31C-C6D7B2B12445}">
      <dgm:prSet/>
      <dgm:spPr/>
      <dgm:t>
        <a:bodyPr/>
        <a:lstStyle/>
        <a:p>
          <a:endParaRPr lang="en-US"/>
        </a:p>
      </dgm:t>
    </dgm:pt>
    <dgm:pt modelId="{82644751-E103-244C-B1CF-B0FD4E9E70F9}">
      <dgm:prSet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Ejercer fe </a:t>
          </a:r>
          <a:br>
            <a:rPr lang="pl-PL" sz="2400"/>
          </a:br>
          <a:r>
            <a:rPr lang="es-419" sz="2400"/>
            <a:t>en Jesucristo</a:t>
          </a:r>
        </a:p>
      </dgm:t>
    </dgm:pt>
    <dgm:pt modelId="{043E2BE9-C3A2-AB4A-BD22-8ECDE4B74C59}" type="parTrans" cxnId="{4AA1203C-91FE-974D-981B-430A6A02DDDA}">
      <dgm:prSet/>
      <dgm:spPr/>
      <dgm:t>
        <a:bodyPr/>
        <a:lstStyle/>
        <a:p>
          <a:endParaRPr lang="en-US"/>
        </a:p>
      </dgm:t>
    </dgm:pt>
    <dgm:pt modelId="{1CEB129E-3E5F-1949-BF12-E97029917E99}" type="sibTrans" cxnId="{4AA1203C-91FE-974D-981B-430A6A02DDDA}">
      <dgm:prSet/>
      <dgm:spPr/>
      <dgm:t>
        <a:bodyPr/>
        <a:lstStyle/>
        <a:p>
          <a:endParaRPr lang="en-US"/>
        </a:p>
      </dgm:t>
    </dgm:pt>
    <dgm:pt modelId="{E770F4E1-64A9-1846-8CD1-EC6FC6A437FF}">
      <dgm:prSet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Asumir la responsabilidad</a:t>
          </a:r>
        </a:p>
      </dgm:t>
    </dgm:pt>
    <dgm:pt modelId="{2E612C09-17A0-9543-8DA3-2B269EA42639}" type="parTrans" cxnId="{48E758A9-FB28-B84B-9059-1C9E780169EC}">
      <dgm:prSet/>
      <dgm:spPr/>
      <dgm:t>
        <a:bodyPr/>
        <a:lstStyle/>
        <a:p>
          <a:endParaRPr lang="en-US"/>
        </a:p>
      </dgm:t>
    </dgm:pt>
    <dgm:pt modelId="{7CE1B434-F29B-104F-896A-21D5706CE389}" type="sibTrans" cxnId="{48E758A9-FB28-B84B-9059-1C9E780169EC}">
      <dgm:prSet/>
      <dgm:spPr/>
      <dgm:t>
        <a:bodyPr/>
        <a:lstStyle/>
        <a:p>
          <a:endParaRPr lang="en-US"/>
        </a:p>
      </dgm:t>
    </dgm:pt>
    <dgm:pt modelId="{814021FC-6E8C-854D-92B6-1B78CC045C7C}">
      <dgm:prSet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Amarnos y enseñarnos los unos a los otros</a:t>
          </a:r>
        </a:p>
      </dgm:t>
    </dgm:pt>
    <dgm:pt modelId="{46C8CD2E-14AF-E148-9F20-953A74287071}" type="parTrans" cxnId="{A559BA05-44DA-C842-BB2E-972A2CE3DA5B}">
      <dgm:prSet/>
      <dgm:spPr/>
      <dgm:t>
        <a:bodyPr/>
        <a:lstStyle/>
        <a:p>
          <a:endParaRPr lang="en-US"/>
        </a:p>
      </dgm:t>
    </dgm:pt>
    <dgm:pt modelId="{B04B2269-1EC2-8F40-96DB-A07635A93B39}" type="sibTrans" cxnId="{A559BA05-44DA-C842-BB2E-972A2CE3DA5B}">
      <dgm:prSet/>
      <dgm:spPr/>
      <dgm:t>
        <a:bodyPr/>
        <a:lstStyle/>
        <a:p>
          <a:endParaRPr lang="en-US"/>
        </a:p>
      </dgm:t>
    </dgm:pt>
    <dgm:pt modelId="{FBE51CE1-22E0-EC41-A3B8-829551344CA4}">
      <dgm:prSet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Seguir adelante</a:t>
          </a:r>
        </a:p>
      </dgm:t>
    </dgm:pt>
    <dgm:pt modelId="{03F3444D-6BD9-7A4F-8875-548AD0B9AEC6}" type="parTrans" cxnId="{8D317D31-252B-DA4E-8EBB-BDECEE7C615F}">
      <dgm:prSet/>
      <dgm:spPr/>
      <dgm:t>
        <a:bodyPr/>
        <a:lstStyle/>
        <a:p>
          <a:endParaRPr lang="en-US"/>
        </a:p>
      </dgm:t>
    </dgm:pt>
    <dgm:pt modelId="{D29AE7C1-BA7E-EB40-A74D-6936573F4D6F}" type="sibTrans" cxnId="{8D317D31-252B-DA4E-8EBB-BDECEE7C615F}">
      <dgm:prSet/>
      <dgm:spPr/>
      <dgm:t>
        <a:bodyPr/>
        <a:lstStyle/>
        <a:p>
          <a:endParaRPr lang="en-US"/>
        </a:p>
      </dgm:t>
    </dgm:pt>
    <dgm:pt modelId="{6D171647-1FC7-D747-B460-39E7F2152A49}">
      <dgm:prSet custT="1"/>
      <dgm:spPr/>
      <dgm:t>
        <a:bodyPr lIns="182880" rIns="182880" anchor="ctr"/>
        <a:lstStyle/>
        <a:p>
          <a:pPr algn="ctr">
            <a:buNone/>
          </a:pPr>
          <a:r>
            <a:rPr lang="es-419" sz="2400"/>
            <a:t>Consultar </a:t>
          </a:r>
          <a:br>
            <a:rPr lang="pl-PL" sz="2400"/>
          </a:br>
          <a:r>
            <a:rPr lang="es-419" sz="2400"/>
            <a:t>al Señor</a:t>
          </a:r>
        </a:p>
      </dgm:t>
    </dgm:pt>
    <dgm:pt modelId="{F0077083-FF20-E744-AE36-158E4B9C7800}" type="parTrans" cxnId="{C2A33273-9D39-6441-9513-DE63B461CD36}">
      <dgm:prSet/>
      <dgm:spPr/>
      <dgm:t>
        <a:bodyPr/>
        <a:lstStyle/>
        <a:p>
          <a:endParaRPr lang="en-US"/>
        </a:p>
      </dgm:t>
    </dgm:pt>
    <dgm:pt modelId="{3F0E0E0A-186E-AF4B-B1C4-F36D918F56E4}" type="sibTrans" cxnId="{C2A33273-9D39-6441-9513-DE63B461CD36}">
      <dgm:prSet/>
      <dgm:spPr/>
      <dgm:t>
        <a:bodyPr/>
        <a:lstStyle/>
        <a:p>
          <a:endParaRPr lang="en-US"/>
        </a:p>
      </dgm:t>
    </dgm:pt>
    <dgm:pt modelId="{CC5740AA-EA46-9D45-9585-C83EFCB52091}" type="pres">
      <dgm:prSet presAssocID="{21E0F241-87F5-BB4D-B825-08C0F8E87ED5}" presName="diagram" presStyleCnt="0">
        <dgm:presLayoutVars>
          <dgm:dir/>
          <dgm:resizeHandles val="exact"/>
        </dgm:presLayoutVars>
      </dgm:prSet>
      <dgm:spPr/>
    </dgm:pt>
    <dgm:pt modelId="{31176DEC-25F6-844B-AEFC-0CB85817DF33}" type="pres">
      <dgm:prSet presAssocID="{ADA7C9E0-3CE0-6A43-A75C-6C050F089EC1}" presName="node" presStyleLbl="node1" presStyleIdx="0" presStyleCnt="6">
        <dgm:presLayoutVars>
          <dgm:bulletEnabled val="1"/>
        </dgm:presLayoutVars>
      </dgm:prSet>
      <dgm:spPr/>
    </dgm:pt>
    <dgm:pt modelId="{FD2EA219-D8EF-2A42-9D7B-59A3FACFC481}" type="pres">
      <dgm:prSet presAssocID="{CF8576A6-EF49-0A43-BDAF-2BD9D6F1C9F2}" presName="sibTrans" presStyleCnt="0"/>
      <dgm:spPr/>
    </dgm:pt>
    <dgm:pt modelId="{71AEAD48-E996-4B40-BBB2-8A397658BBF9}" type="pres">
      <dgm:prSet presAssocID="{82644751-E103-244C-B1CF-B0FD4E9E70F9}" presName="node" presStyleLbl="node1" presStyleIdx="1" presStyleCnt="6">
        <dgm:presLayoutVars>
          <dgm:bulletEnabled val="1"/>
        </dgm:presLayoutVars>
      </dgm:prSet>
      <dgm:spPr/>
    </dgm:pt>
    <dgm:pt modelId="{40D70AB1-7081-DB40-A3D1-00C085AE2CE4}" type="pres">
      <dgm:prSet presAssocID="{1CEB129E-3E5F-1949-BF12-E97029917E99}" presName="sibTrans" presStyleCnt="0"/>
      <dgm:spPr/>
    </dgm:pt>
    <dgm:pt modelId="{67D24780-916D-8E48-B3FC-A2ABF0F857C1}" type="pres">
      <dgm:prSet presAssocID="{E770F4E1-64A9-1846-8CD1-EC6FC6A437FF}" presName="node" presStyleLbl="node1" presStyleIdx="2" presStyleCnt="6">
        <dgm:presLayoutVars>
          <dgm:bulletEnabled val="1"/>
        </dgm:presLayoutVars>
      </dgm:prSet>
      <dgm:spPr/>
    </dgm:pt>
    <dgm:pt modelId="{6435C158-7318-4C44-8519-A4D0FAFED930}" type="pres">
      <dgm:prSet presAssocID="{7CE1B434-F29B-104F-896A-21D5706CE389}" presName="sibTrans" presStyleCnt="0"/>
      <dgm:spPr/>
    </dgm:pt>
    <dgm:pt modelId="{B53DE92B-03C6-7449-82CA-50D61EDCA015}" type="pres">
      <dgm:prSet presAssocID="{814021FC-6E8C-854D-92B6-1B78CC045C7C}" presName="node" presStyleLbl="node1" presStyleIdx="3" presStyleCnt="6">
        <dgm:presLayoutVars>
          <dgm:bulletEnabled val="1"/>
        </dgm:presLayoutVars>
      </dgm:prSet>
      <dgm:spPr/>
    </dgm:pt>
    <dgm:pt modelId="{B1646A28-96B3-A347-8716-D2A6D3A904B3}" type="pres">
      <dgm:prSet presAssocID="{B04B2269-1EC2-8F40-96DB-A07635A93B39}" presName="sibTrans" presStyleCnt="0"/>
      <dgm:spPr/>
    </dgm:pt>
    <dgm:pt modelId="{4A2187CB-7F9F-A345-9D90-54EEB84171C9}" type="pres">
      <dgm:prSet presAssocID="{FBE51CE1-22E0-EC41-A3B8-829551344CA4}" presName="node" presStyleLbl="node1" presStyleIdx="4" presStyleCnt="6">
        <dgm:presLayoutVars>
          <dgm:bulletEnabled val="1"/>
        </dgm:presLayoutVars>
      </dgm:prSet>
      <dgm:spPr/>
    </dgm:pt>
    <dgm:pt modelId="{46BF78CF-53E2-7A40-8904-6B4D14E107ED}" type="pres">
      <dgm:prSet presAssocID="{D29AE7C1-BA7E-EB40-A74D-6936573F4D6F}" presName="sibTrans" presStyleCnt="0"/>
      <dgm:spPr/>
    </dgm:pt>
    <dgm:pt modelId="{F763445C-EF1F-BC49-AD74-C119E9FBF458}" type="pres">
      <dgm:prSet presAssocID="{6D171647-1FC7-D747-B460-39E7F2152A49}" presName="node" presStyleLbl="node1" presStyleIdx="5" presStyleCnt="6">
        <dgm:presLayoutVars>
          <dgm:bulletEnabled val="1"/>
        </dgm:presLayoutVars>
      </dgm:prSet>
      <dgm:spPr/>
    </dgm:pt>
  </dgm:ptLst>
  <dgm:cxnLst>
    <dgm:cxn modelId="{A559BA05-44DA-C842-BB2E-972A2CE3DA5B}" srcId="{21E0F241-87F5-BB4D-B825-08C0F8E87ED5}" destId="{814021FC-6E8C-854D-92B6-1B78CC045C7C}" srcOrd="3" destOrd="0" parTransId="{46C8CD2E-14AF-E148-9F20-953A74287071}" sibTransId="{B04B2269-1EC2-8F40-96DB-A07635A93B39}"/>
    <dgm:cxn modelId="{8D317D31-252B-DA4E-8EBB-BDECEE7C615F}" srcId="{21E0F241-87F5-BB4D-B825-08C0F8E87ED5}" destId="{FBE51CE1-22E0-EC41-A3B8-829551344CA4}" srcOrd="4" destOrd="0" parTransId="{03F3444D-6BD9-7A4F-8875-548AD0B9AEC6}" sibTransId="{D29AE7C1-BA7E-EB40-A74D-6936573F4D6F}"/>
    <dgm:cxn modelId="{A2531C35-AB78-D443-9D31-35A93E65D270}" type="presOf" srcId="{ADA7C9E0-3CE0-6A43-A75C-6C050F089EC1}" destId="{31176DEC-25F6-844B-AEFC-0CB85817DF33}" srcOrd="0" destOrd="0" presId="urn:microsoft.com/office/officeart/2005/8/layout/default"/>
    <dgm:cxn modelId="{4AA1203C-91FE-974D-981B-430A6A02DDDA}" srcId="{21E0F241-87F5-BB4D-B825-08C0F8E87ED5}" destId="{82644751-E103-244C-B1CF-B0FD4E9E70F9}" srcOrd="1" destOrd="0" parTransId="{043E2BE9-C3A2-AB4A-BD22-8ECDE4B74C59}" sibTransId="{1CEB129E-3E5F-1949-BF12-E97029917E99}"/>
    <dgm:cxn modelId="{7E0C666F-28CF-2845-A4AF-8EA31330131D}" type="presOf" srcId="{E770F4E1-64A9-1846-8CD1-EC6FC6A437FF}" destId="{67D24780-916D-8E48-B3FC-A2ABF0F857C1}" srcOrd="0" destOrd="0" presId="urn:microsoft.com/office/officeart/2005/8/layout/default"/>
    <dgm:cxn modelId="{C2A33273-9D39-6441-9513-DE63B461CD36}" srcId="{21E0F241-87F5-BB4D-B825-08C0F8E87ED5}" destId="{6D171647-1FC7-D747-B460-39E7F2152A49}" srcOrd="5" destOrd="0" parTransId="{F0077083-FF20-E744-AE36-158E4B9C7800}" sibTransId="{3F0E0E0A-186E-AF4B-B1C4-F36D918F56E4}"/>
    <dgm:cxn modelId="{8311BA7C-5330-D54B-81FF-640DDCFC80E7}" type="presOf" srcId="{82644751-E103-244C-B1CF-B0FD4E9E70F9}" destId="{71AEAD48-E996-4B40-BBB2-8A397658BBF9}" srcOrd="0" destOrd="0" presId="urn:microsoft.com/office/officeart/2005/8/layout/default"/>
    <dgm:cxn modelId="{48E758A9-FB28-B84B-9059-1C9E780169EC}" srcId="{21E0F241-87F5-BB4D-B825-08C0F8E87ED5}" destId="{E770F4E1-64A9-1846-8CD1-EC6FC6A437FF}" srcOrd="2" destOrd="0" parTransId="{2E612C09-17A0-9543-8DA3-2B269EA42639}" sibTransId="{7CE1B434-F29B-104F-896A-21D5706CE389}"/>
    <dgm:cxn modelId="{8D169DCF-C037-644C-84CD-D8F97CAC68B3}" type="presOf" srcId="{6D171647-1FC7-D747-B460-39E7F2152A49}" destId="{F763445C-EF1F-BC49-AD74-C119E9FBF458}" srcOrd="0" destOrd="0" presId="urn:microsoft.com/office/officeart/2005/8/layout/default"/>
    <dgm:cxn modelId="{1EA8D5DD-3E92-5246-947F-9A065F88EB77}" type="presOf" srcId="{814021FC-6E8C-854D-92B6-1B78CC045C7C}" destId="{B53DE92B-03C6-7449-82CA-50D61EDCA015}" srcOrd="0" destOrd="0" presId="urn:microsoft.com/office/officeart/2005/8/layout/default"/>
    <dgm:cxn modelId="{5EC25FE5-2004-C44E-ADC1-C3B1A3B86D13}" type="presOf" srcId="{FBE51CE1-22E0-EC41-A3B8-829551344CA4}" destId="{4A2187CB-7F9F-A345-9D90-54EEB84171C9}" srcOrd="0" destOrd="0" presId="urn:microsoft.com/office/officeart/2005/8/layout/default"/>
    <dgm:cxn modelId="{0A0560F0-8ED4-9240-B31C-C6D7B2B12445}" srcId="{21E0F241-87F5-BB4D-B825-08C0F8E87ED5}" destId="{ADA7C9E0-3CE0-6A43-A75C-6C050F089EC1}" srcOrd="0" destOrd="0" parTransId="{823A3BED-D0FA-8143-B432-31BED70B6AC6}" sibTransId="{CF8576A6-EF49-0A43-BDAF-2BD9D6F1C9F2}"/>
    <dgm:cxn modelId="{4EEB80FF-4AB9-E042-9E75-E03D91FBFF8E}" type="presOf" srcId="{21E0F241-87F5-BB4D-B825-08C0F8E87ED5}" destId="{CC5740AA-EA46-9D45-9585-C83EFCB52091}" srcOrd="0" destOrd="0" presId="urn:microsoft.com/office/officeart/2005/8/layout/default"/>
    <dgm:cxn modelId="{41762A2A-5B75-CA48-9678-17CFCBC97D0C}" type="presParOf" srcId="{CC5740AA-EA46-9D45-9585-C83EFCB52091}" destId="{31176DEC-25F6-844B-AEFC-0CB85817DF33}" srcOrd="0" destOrd="0" presId="urn:microsoft.com/office/officeart/2005/8/layout/default"/>
    <dgm:cxn modelId="{1B9407CB-6957-524D-82FC-C0E0EDAC3289}" type="presParOf" srcId="{CC5740AA-EA46-9D45-9585-C83EFCB52091}" destId="{FD2EA219-D8EF-2A42-9D7B-59A3FACFC481}" srcOrd="1" destOrd="0" presId="urn:microsoft.com/office/officeart/2005/8/layout/default"/>
    <dgm:cxn modelId="{AC614CD5-C019-0C43-817A-02FCBA97DB10}" type="presParOf" srcId="{CC5740AA-EA46-9D45-9585-C83EFCB52091}" destId="{71AEAD48-E996-4B40-BBB2-8A397658BBF9}" srcOrd="2" destOrd="0" presId="urn:microsoft.com/office/officeart/2005/8/layout/default"/>
    <dgm:cxn modelId="{AE2FDF7A-0063-774B-A538-539FC01B0205}" type="presParOf" srcId="{CC5740AA-EA46-9D45-9585-C83EFCB52091}" destId="{40D70AB1-7081-DB40-A3D1-00C085AE2CE4}" srcOrd="3" destOrd="0" presId="urn:microsoft.com/office/officeart/2005/8/layout/default"/>
    <dgm:cxn modelId="{F0605DEF-9367-464C-8C37-F0CD6178C857}" type="presParOf" srcId="{CC5740AA-EA46-9D45-9585-C83EFCB52091}" destId="{67D24780-916D-8E48-B3FC-A2ABF0F857C1}" srcOrd="4" destOrd="0" presId="urn:microsoft.com/office/officeart/2005/8/layout/default"/>
    <dgm:cxn modelId="{D5061208-29F3-D047-A7C6-4030C9A1ACF7}" type="presParOf" srcId="{CC5740AA-EA46-9D45-9585-C83EFCB52091}" destId="{6435C158-7318-4C44-8519-A4D0FAFED930}" srcOrd="5" destOrd="0" presId="urn:microsoft.com/office/officeart/2005/8/layout/default"/>
    <dgm:cxn modelId="{31B6BB6C-0CC1-F047-A6AE-6B8C6FC4EEBE}" type="presParOf" srcId="{CC5740AA-EA46-9D45-9585-C83EFCB52091}" destId="{B53DE92B-03C6-7449-82CA-50D61EDCA015}" srcOrd="6" destOrd="0" presId="urn:microsoft.com/office/officeart/2005/8/layout/default"/>
    <dgm:cxn modelId="{1866289E-4B9D-3C48-A45F-C85285A0BACE}" type="presParOf" srcId="{CC5740AA-EA46-9D45-9585-C83EFCB52091}" destId="{B1646A28-96B3-A347-8716-D2A6D3A904B3}" srcOrd="7" destOrd="0" presId="urn:microsoft.com/office/officeart/2005/8/layout/default"/>
    <dgm:cxn modelId="{532A6DAF-4D01-F547-8E06-E7D87F026456}" type="presParOf" srcId="{CC5740AA-EA46-9D45-9585-C83EFCB52091}" destId="{4A2187CB-7F9F-A345-9D90-54EEB84171C9}" srcOrd="8" destOrd="0" presId="urn:microsoft.com/office/officeart/2005/8/layout/default"/>
    <dgm:cxn modelId="{8E133569-CDE9-6144-86A6-1D26527D67A9}" type="presParOf" srcId="{CC5740AA-EA46-9D45-9585-C83EFCB52091}" destId="{46BF78CF-53E2-7A40-8904-6B4D14E107ED}" srcOrd="9" destOrd="0" presId="urn:microsoft.com/office/officeart/2005/8/layout/default"/>
    <dgm:cxn modelId="{24E6D820-FA7C-6545-B1C8-B0C43B8DB99C}" type="presParOf" srcId="{CC5740AA-EA46-9D45-9585-C83EFCB52091}" destId="{F763445C-EF1F-BC49-AD74-C119E9FBF45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76DEC-25F6-844B-AEFC-0CB85817DF33}">
      <dsp:nvSpPr>
        <dsp:cNvPr id="0" name=""/>
        <dsp:cNvSpPr/>
      </dsp:nvSpPr>
      <dsp:spPr>
        <a:xfrm>
          <a:off x="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Creer que es </a:t>
          </a:r>
          <a:br>
            <a:rPr lang="pl-PL" sz="2400" kern="1200"/>
          </a:br>
          <a:r>
            <a:rPr lang="es-419" sz="2400" kern="1200"/>
            <a:t>un hijo de Dios</a:t>
          </a:r>
        </a:p>
      </dsp:txBody>
      <dsp:txXfrm>
        <a:off x="0" y="95250"/>
        <a:ext cx="3428999" cy="2057399"/>
      </dsp:txXfrm>
    </dsp:sp>
    <dsp:sp modelId="{71AEAD48-E996-4B40-BBB2-8A397658BBF9}">
      <dsp:nvSpPr>
        <dsp:cNvPr id="0" name=""/>
        <dsp:cNvSpPr/>
      </dsp:nvSpPr>
      <dsp:spPr>
        <a:xfrm>
          <a:off x="377190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Ejercer fe </a:t>
          </a:r>
          <a:br>
            <a:rPr lang="pl-PL" sz="2400" kern="1200"/>
          </a:br>
          <a:r>
            <a:rPr lang="es-419" sz="2400" kern="1200"/>
            <a:t>en Jesucristo</a:t>
          </a:r>
        </a:p>
      </dsp:txBody>
      <dsp:txXfrm>
        <a:off x="3771900" y="95250"/>
        <a:ext cx="3428999" cy="2057399"/>
      </dsp:txXfrm>
    </dsp:sp>
    <dsp:sp modelId="{67D24780-916D-8E48-B3FC-A2ABF0F857C1}">
      <dsp:nvSpPr>
        <dsp:cNvPr id="0" name=""/>
        <dsp:cNvSpPr/>
      </dsp:nvSpPr>
      <dsp:spPr>
        <a:xfrm>
          <a:off x="754380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Asumir la responsabilidad</a:t>
          </a:r>
        </a:p>
      </dsp:txBody>
      <dsp:txXfrm>
        <a:off x="7543800" y="95250"/>
        <a:ext cx="3428999" cy="2057399"/>
      </dsp:txXfrm>
    </dsp:sp>
    <dsp:sp modelId="{B53DE92B-03C6-7449-82CA-50D61EDCA015}">
      <dsp:nvSpPr>
        <dsp:cNvPr id="0" name=""/>
        <dsp:cNvSpPr/>
      </dsp:nvSpPr>
      <dsp:spPr>
        <a:xfrm>
          <a:off x="0" y="2495549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Amarnos y enseñarnos los unos a los otros</a:t>
          </a:r>
        </a:p>
      </dsp:txBody>
      <dsp:txXfrm>
        <a:off x="0" y="2495549"/>
        <a:ext cx="3428999" cy="2057399"/>
      </dsp:txXfrm>
    </dsp:sp>
    <dsp:sp modelId="{4A2187CB-7F9F-A345-9D90-54EEB84171C9}">
      <dsp:nvSpPr>
        <dsp:cNvPr id="0" name=""/>
        <dsp:cNvSpPr/>
      </dsp:nvSpPr>
      <dsp:spPr>
        <a:xfrm>
          <a:off x="3771900" y="24955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Seguir adelante</a:t>
          </a:r>
        </a:p>
      </dsp:txBody>
      <dsp:txXfrm>
        <a:off x="3771900" y="2495550"/>
        <a:ext cx="3428999" cy="2057399"/>
      </dsp:txXfrm>
    </dsp:sp>
    <dsp:sp modelId="{F763445C-EF1F-BC49-AD74-C119E9FBF458}">
      <dsp:nvSpPr>
        <dsp:cNvPr id="0" name=""/>
        <dsp:cNvSpPr/>
      </dsp:nvSpPr>
      <dsp:spPr>
        <a:xfrm>
          <a:off x="7543800" y="24955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2400" kern="1200"/>
            <a:t>Consultar </a:t>
          </a:r>
          <a:br>
            <a:rPr lang="pl-PL" sz="2400" kern="1200"/>
          </a:br>
          <a:r>
            <a:rPr lang="es-419" sz="2400" kern="1200"/>
            <a:t>al Señor</a:t>
          </a:r>
        </a:p>
      </dsp:txBody>
      <dsp:txXfrm>
        <a:off x="7543800" y="2495550"/>
        <a:ext cx="3428999" cy="2057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01EB0-82A7-ED4E-92B0-B66B43FDB95A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123BB-EC58-6248-9B70-D5B22A50D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3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library/working-papers/2005/demo/2005-Day-Shin.html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D59C2-5605-535C-73E7-757AEA352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CDBEA-FE7A-63B6-25F0-4BE7A9A38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AC7066-CBCE-C670-C438-79DB0C685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B6C9D-0D10-5B97-B027-663FF656E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7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Each student has a unique path to a degree, and BYU-Pathway provides a way forward for each of them, regardless of economic, cultural, and personal circumstances.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67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7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22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5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A90FBC6C-32F0-E346-9FFB-1BD938175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Use this slide if you're presenting to prospective students.</a:t>
            </a:r>
          </a:p>
        </p:txBody>
      </p:sp>
    </p:spTree>
    <p:extLst>
      <p:ext uri="{BB962C8B-B14F-4D97-AF65-F5344CB8AC3E}">
        <p14:creationId xmlns:p14="http://schemas.microsoft.com/office/powerpoint/2010/main" val="1873604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b="1">
                <a:ea typeface="Calibri"/>
                <a:cs typeface="Calibri"/>
              </a:rPr>
              <a:t>Program details -</a:t>
            </a:r>
            <a:endParaRPr lang="en-US" b="1"/>
          </a:p>
          <a:p>
            <a:pPr>
              <a:spcAft>
                <a:spcPts val="600"/>
              </a:spcAft>
              <a:defRPr/>
            </a:pPr>
            <a:r>
              <a:rPr lang="en-US" b="1"/>
              <a:t>Curriculum: </a:t>
            </a:r>
            <a:r>
              <a:rPr lang="en-US"/>
              <a:t>Basic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  <a:defRPr/>
            </a:pPr>
            <a:r>
              <a:rPr lang="en-US" b="1"/>
              <a:t>Length: </a:t>
            </a:r>
            <a:r>
              <a:rPr lang="en-US"/>
              <a:t>25 lessons per course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Conversation Group: </a:t>
            </a:r>
            <a:r>
              <a:rPr lang="en-US"/>
              <a:t>90-min weekly group led by local members or missionaries (in person or virtual)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Cost: </a:t>
            </a:r>
            <a:r>
              <a:rPr lang="en-US"/>
              <a:t>Free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Implementation: </a:t>
            </a:r>
            <a:r>
              <a:rPr lang="en-US"/>
              <a:t>Led by stake, coordinating council, mission, or Area, delegated to self-reliance specialist or other assigned committee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Placement: </a:t>
            </a:r>
            <a:r>
              <a:rPr lang="en-US"/>
              <a:t>Learners self-select or teacher evaluates using conversation assessment 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1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Program details - </a:t>
            </a:r>
          </a:p>
          <a:p>
            <a:pPr>
              <a:spcAft>
                <a:spcPts val="600"/>
              </a:spcAft>
            </a:pPr>
            <a:r>
              <a:rPr lang="en-US" b="1"/>
              <a:t>Curriculum: </a:t>
            </a:r>
            <a:r>
              <a:rPr lang="en-US"/>
              <a:t>Academic and workplace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Length: </a:t>
            </a:r>
            <a:r>
              <a:rPr lang="en-US"/>
              <a:t>14 weeks; learners can repeat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Weekly Gathering: </a:t>
            </a:r>
            <a:r>
              <a:rPr lang="en-US"/>
              <a:t>90-min, learner-led, facilitated by BYU-PW missionaries (virtual)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Cost: </a:t>
            </a:r>
            <a:r>
              <a:rPr lang="en-US"/>
              <a:t>cost varies by country </a:t>
            </a:r>
          </a:p>
          <a:p>
            <a:pPr>
              <a:spcAft>
                <a:spcPts val="600"/>
              </a:spcAft>
            </a:pPr>
            <a:r>
              <a:rPr lang="en-US" b="1"/>
              <a:t>Implementation: </a:t>
            </a:r>
            <a:r>
              <a:rPr lang="en-US"/>
              <a:t>BYU-PW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Placement:</a:t>
            </a:r>
            <a:r>
              <a:rPr lang="en-US"/>
              <a:t> Assessment score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04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Seek learning by study and also by faith. (Add reference)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14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With simple patterns and a few vocabulary words, you can create meaningful conversation. </a:t>
            </a: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Example: Unit 1 of EnglishConnect 1, participants learn 90 words and 18 sentence patterns = 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b="1"/>
              <a:t>200 questions </a:t>
            </a:r>
            <a:r>
              <a:rPr lang="en-US"/>
              <a:t>and </a:t>
            </a:r>
            <a:r>
              <a:rPr lang="en-US" b="1"/>
              <a:t>3,000 sentences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E5E03-8536-F740-8371-55F0FDD443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930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65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84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C0E6A002-DF08-4F40-9C9A-CA8E94A42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U.S., non-native speakers can see significant employment and earnings gains as they increase their English-language skills. </a:t>
            </a:r>
          </a:p>
          <a:p>
            <a:r>
              <a:rPr lang="en-US"/>
              <a:t>Most notably as seen in the 20-point percent gains in the “Employed Full Time” column from 41% up to 62%.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pPr indent="-457200"/>
            <a:r>
              <a:rPr lang="en-US"/>
              <a:t>Day, Jennifer Cheeseman, and Hyon B. Shin. 2005. "How Does Ability To Speak English Affect Earnings?”</a:t>
            </a:r>
            <a:br>
              <a:rPr lang="en-US">
                <a:cs typeface="+mn-lt"/>
              </a:rPr>
            </a:br>
            <a:r>
              <a:rPr lang="en-US"/>
              <a:t>        Census.gov. April. </a:t>
            </a:r>
            <a:r>
              <a:rPr lang="en-US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https://www.census.gov/library/working-papers/2005/demo/2005-Day-Shin.html</a:t>
            </a:r>
            <a:r>
              <a:rPr lang="en-US"/>
              <a:t>.</a:t>
            </a:r>
            <a:endParaRPr lang="en-US">
              <a:ea typeface="Calibri"/>
              <a:cs typeface="Calibri"/>
            </a:endParaRPr>
          </a:p>
          <a:p>
            <a:r>
              <a:rPr lang="en-US" i="1"/>
              <a:t>* Adjusted from 2005 – 2024 using CPI Inflation Calculator of 33.94%, not nominal wage growth</a:t>
            </a:r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441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and a child sitting outside a building&#10;&#10;Description automatically generated">
            <a:extLst>
              <a:ext uri="{FF2B5EF4-FFF2-40B4-BE49-F238E27FC236}">
                <a16:creationId xmlns:a16="http://schemas.microsoft.com/office/drawing/2014/main" id="{CFDFAE8E-4462-6700-D22A-92E8C9219E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6429" t="19" r="13683" b="-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5916A72-388F-2801-0966-B57AE63CD1A2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9A3E86-E9E8-6776-F8F9-E04B1FB11592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6" name="Picture 1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E07A75F-E3C7-52E0-036A-A68ADC65C7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9" y="3038208"/>
            <a:ext cx="5470855" cy="109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2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6BC0C2-F304-D07E-EE7F-E4F2AA3F8512}"/>
              </a:ext>
            </a:extLst>
          </p:cNvPr>
          <p:cNvSpPr/>
          <p:nvPr userDrawn="1"/>
        </p:nvSpPr>
        <p:spPr>
          <a:xfrm>
            <a:off x="0" y="568569"/>
            <a:ext cx="5908431" cy="572086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208B752-85D4-FB59-B883-38E77EFE09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F3A107-45B0-198B-4DAC-8CDDB2D0C49D}"/>
              </a:ext>
            </a:extLst>
          </p:cNvPr>
          <p:cNvSpPr/>
          <p:nvPr userDrawn="1"/>
        </p:nvSpPr>
        <p:spPr>
          <a:xfrm>
            <a:off x="172279" y="1202091"/>
            <a:ext cx="5283203" cy="437673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800777E-2A26-2098-29EA-431FB9EA6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73619" y="1387621"/>
            <a:ext cx="5456823" cy="437673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68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DE4D7B87-A4D2-7D41-7BEF-6BE7484D5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74F60EB-DBC9-A86D-5586-9B3109761001}"/>
              </a:ext>
            </a:extLst>
          </p:cNvPr>
          <p:cNvSpPr/>
          <p:nvPr userDrawn="1"/>
        </p:nvSpPr>
        <p:spPr>
          <a:xfrm>
            <a:off x="601783" y="-2192"/>
            <a:ext cx="7551616" cy="30326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0F273D-43FD-2402-B410-D550B8484FF1}"/>
              </a:ext>
            </a:extLst>
          </p:cNvPr>
          <p:cNvSpPr/>
          <p:nvPr userDrawn="1"/>
        </p:nvSpPr>
        <p:spPr>
          <a:xfrm rot="16200000">
            <a:off x="-2806925" y="2804734"/>
            <a:ext cx="5952058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BD81925-7432-90D6-5EC1-49FF54982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782" y="1"/>
            <a:ext cx="7551616" cy="303041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17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5F9B143D-62B3-9E9F-8E0F-8DA319A42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CE4385-E9A9-F54D-9533-D37887A712A0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5EFC714-4E45-D5B5-24BF-489F5EFC07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7903923" y="1022124"/>
            <a:ext cx="5448825" cy="53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90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00B90D-D36F-604A-32CE-9896D4F5049C}"/>
              </a:ext>
            </a:extLst>
          </p:cNvPr>
          <p:cNvSpPr/>
          <p:nvPr userDrawn="1"/>
        </p:nvSpPr>
        <p:spPr>
          <a:xfrm>
            <a:off x="1314450" y="1085850"/>
            <a:ext cx="11349364" cy="5480604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AD2B38E-C5E8-0C93-DEBB-B6D09BF4A2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2D1B11-B324-0441-C479-215391C02C19}"/>
              </a:ext>
            </a:extLst>
          </p:cNvPr>
          <p:cNvSpPr/>
          <p:nvPr userDrawn="1"/>
        </p:nvSpPr>
        <p:spPr>
          <a:xfrm>
            <a:off x="195262" y="688698"/>
            <a:ext cx="4048126" cy="548060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221EC89-7C97-073B-C5DF-0A80592A3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458" y="875871"/>
            <a:ext cx="3653736" cy="510625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07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F3C37E-53D4-D88A-3351-7D895FBDF9A7}"/>
              </a:ext>
            </a:extLst>
          </p:cNvPr>
          <p:cNvCxnSpPr>
            <a:cxnSpLocks/>
          </p:cNvCxnSpPr>
          <p:nvPr userDrawn="1"/>
        </p:nvCxnSpPr>
        <p:spPr>
          <a:xfrm>
            <a:off x="4241628" y="1261444"/>
            <a:ext cx="0" cy="4630615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3779A0-413B-9B28-6706-16F7473ACA0D}"/>
              </a:ext>
            </a:extLst>
          </p:cNvPr>
          <p:cNvCxnSpPr>
            <a:cxnSpLocks/>
          </p:cNvCxnSpPr>
          <p:nvPr userDrawn="1"/>
        </p:nvCxnSpPr>
        <p:spPr>
          <a:xfrm>
            <a:off x="7970715" y="1261444"/>
            <a:ext cx="0" cy="4630012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FE17B64-317B-8284-542D-DFC67846C3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79FBADF-A3D4-DC44-075D-D22DAD473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1366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BC4D8539-365F-9D5A-F4CF-3110696A86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60550" y="1261444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D60C3492-D585-53A6-1340-541DC4484B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89636" y="1251660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A7EAD314-F099-9CF3-2F4C-F4CC19A49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72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1E07765E-98CE-55D4-2997-BF472CED77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3429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C8174A7-27B7-F066-DF70-32CC3D0A3B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52342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818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423D228-BB60-6CAF-7C87-A8DCECC6AD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D2C4C8-C57B-23C9-9D81-AD2EBAC2723D}"/>
              </a:ext>
            </a:extLst>
          </p:cNvPr>
          <p:cNvSpPr/>
          <p:nvPr userDrawn="1"/>
        </p:nvSpPr>
        <p:spPr>
          <a:xfrm rot="16200000">
            <a:off x="-2721166" y="3541846"/>
            <a:ext cx="5780540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E76B6815-69F3-6CC6-D23C-92A130A1A7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7788" y="1582374"/>
            <a:ext cx="7772400" cy="356625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6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99F6D368-26D2-7AF8-2A67-02AAE242F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5315" y="1044521"/>
            <a:ext cx="6488533" cy="5558741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AD1AD0A-9681-0206-6E87-F053316833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7EDBB8-7C68-4F5F-A729-C19DBBA85570}"/>
              </a:ext>
            </a:extLst>
          </p:cNvPr>
          <p:cNvCxnSpPr>
            <a:cxnSpLocks/>
          </p:cNvCxnSpPr>
          <p:nvPr userDrawn="1"/>
        </p:nvCxnSpPr>
        <p:spPr>
          <a:xfrm>
            <a:off x="282159" y="0"/>
            <a:ext cx="0" cy="685800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354940F-932D-4BA5-38FB-CB517411ED07}"/>
              </a:ext>
            </a:extLst>
          </p:cNvPr>
          <p:cNvSpPr/>
          <p:nvPr userDrawn="1"/>
        </p:nvSpPr>
        <p:spPr>
          <a:xfrm>
            <a:off x="488151" y="0"/>
            <a:ext cx="4727164" cy="6857999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2BBC0DD-E798-56D8-79E2-E7DE1DA5F2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9318" y="2436859"/>
            <a:ext cx="3958530" cy="430023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DC3D0476-909A-FD06-171F-03BBCBBA8E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9318" y="2998976"/>
            <a:ext cx="3958530" cy="3030763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23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E4D8BAB-5AE3-E442-31AB-4B3A9FDF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191"/>
            <a:ext cx="4227295" cy="6340942"/>
          </a:xfrm>
        </p:spPr>
        <p:txBody>
          <a:bodyPr/>
          <a:lstStyle/>
          <a:p>
            <a:endParaRPr lang="en-US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6A5D53E7-79B0-628A-D120-91F7CAEFCD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16650" y="1110108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346B4162-BCCD-6E39-40E9-AE3FC370B9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6649" y="3060175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FAA61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643E629C-2BB0-CCAA-4299-3A2087E063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16649" y="4921048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01B6D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EBEBE7F5-3A46-13CB-C4E4-5578A9188E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16648" y="1515275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C028609A-4257-F718-F4BD-2DD3428DA6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16647" y="3419221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80487554-50A3-9679-68EB-9E4B5D2443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6646" y="5251774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06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D4491F-931D-1CB6-72C6-4361DDEA1523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4B7CF69D-290B-AF1F-D479-974B5AC1B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86A6408-AE89-BF62-E52C-D8F405D9B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4065" y="1017735"/>
            <a:ext cx="3980845" cy="5398725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0EEEB30-91EC-6303-068A-267C84D198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561" y="1123238"/>
            <a:ext cx="5063287" cy="8921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B3EA76-C3A1-7573-C3C4-AA96FBFCEF8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560" y="2166275"/>
            <a:ext cx="7341150" cy="4250185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3070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6BC0C2-F304-D07E-EE7F-E4F2AA3F8512}"/>
              </a:ext>
            </a:extLst>
          </p:cNvPr>
          <p:cNvSpPr/>
          <p:nvPr userDrawn="1"/>
        </p:nvSpPr>
        <p:spPr>
          <a:xfrm>
            <a:off x="0" y="568569"/>
            <a:ext cx="5908431" cy="572086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208B752-85D4-FB59-B883-38E77EFE09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F3A107-45B0-198B-4DAC-8CDDB2D0C49D}"/>
              </a:ext>
            </a:extLst>
          </p:cNvPr>
          <p:cNvSpPr/>
          <p:nvPr userDrawn="1"/>
        </p:nvSpPr>
        <p:spPr>
          <a:xfrm>
            <a:off x="172279" y="1202091"/>
            <a:ext cx="5283203" cy="437673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800777E-2A26-2098-29EA-431FB9EA6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73619" y="1387621"/>
            <a:ext cx="5456823" cy="4376735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4AA8E0D-7709-ABBF-1367-846939C60D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0972" y="2408016"/>
            <a:ext cx="4967042" cy="995363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AAEF49E-6093-A6A7-0DD1-2D0BAE2A86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90972" y="3621953"/>
            <a:ext cx="4967042" cy="2244969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96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1BFF5D-8EA1-AC70-75D7-44F0C9654967}"/>
              </a:ext>
            </a:extLst>
          </p:cNvPr>
          <p:cNvSpPr/>
          <p:nvPr userDrawn="1"/>
        </p:nvSpPr>
        <p:spPr>
          <a:xfrm>
            <a:off x="0" y="5964988"/>
            <a:ext cx="12192000" cy="893012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B2EB8-9A82-7DE0-C63C-B1516CB0B4FD}"/>
              </a:ext>
            </a:extLst>
          </p:cNvPr>
          <p:cNvSpPr/>
          <p:nvPr userDrawn="1"/>
        </p:nvSpPr>
        <p:spPr>
          <a:xfrm>
            <a:off x="1152519" y="618257"/>
            <a:ext cx="9886951" cy="5468583"/>
          </a:xfrm>
          <a:prstGeom prst="rect">
            <a:avLst/>
          </a:prstGeom>
          <a:noFill/>
          <a:ln w="19050"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A8CF072-551B-022C-50BF-6EAE587456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379" y="5964988"/>
            <a:ext cx="4283241" cy="85664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A22B281-5FA9-1EC5-1723-F9159B0DA350}"/>
              </a:ext>
            </a:extLst>
          </p:cNvPr>
          <p:cNvSpPr/>
          <p:nvPr userDrawn="1"/>
        </p:nvSpPr>
        <p:spPr>
          <a:xfrm>
            <a:off x="3455943" y="242047"/>
            <a:ext cx="5280107" cy="721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679081E-735E-7542-7FE3-5F2B9F6E2EEE}"/>
              </a:ext>
            </a:extLst>
          </p:cNvPr>
          <p:cNvSpPr txBox="1">
            <a:spLocks/>
          </p:cNvSpPr>
          <p:nvPr userDrawn="1"/>
        </p:nvSpPr>
        <p:spPr>
          <a:xfrm>
            <a:off x="4129013" y="329180"/>
            <a:ext cx="3933965" cy="547295"/>
          </a:xfrm>
          <a:prstGeom prst="rect">
            <a:avLst/>
          </a:prstGeom>
        </p:spPr>
        <p:txBody>
          <a:bodyPr vert="horz" lIns="0" tIns="0" rIns="0" bIns="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4000">
              <a:solidFill>
                <a:srgbClr val="58595B"/>
              </a:solidFill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DDEF6D-78D4-9891-69CD-5EDF6A6421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02593" y="1152799"/>
            <a:ext cx="8786810" cy="481219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76DBC397-DBEC-0712-9A32-2914ED8523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78945" y="336780"/>
            <a:ext cx="4937525" cy="539695"/>
          </a:xfrm>
        </p:spPr>
        <p:txBody>
          <a:bodyPr>
            <a:noAutofit/>
          </a:bodyPr>
          <a:lstStyle>
            <a:lvl1pPr marL="0" indent="0" algn="ctr">
              <a:buNone/>
              <a:defRPr sz="32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724476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5F9B143D-62B3-9E9F-8E0F-8DA319A42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CE4385-E9A9-F54D-9533-D37887A712A0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5EFC714-4E45-D5B5-24BF-489F5EFC07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7903923" y="1022124"/>
            <a:ext cx="5448825" cy="5394337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28BE622-4490-CDD7-E4AF-7F8398BFC7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480" y="1269130"/>
            <a:ext cx="8131909" cy="622300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A98879D-116C-FC4A-BC2B-1C744B91B5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2482" y="2090935"/>
            <a:ext cx="7271442" cy="4325526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4390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00B90D-D36F-604A-32CE-9896D4F5049C}"/>
              </a:ext>
            </a:extLst>
          </p:cNvPr>
          <p:cNvSpPr/>
          <p:nvPr userDrawn="1"/>
        </p:nvSpPr>
        <p:spPr>
          <a:xfrm>
            <a:off x="1314450" y="1085850"/>
            <a:ext cx="11349364" cy="5480604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AD2B38E-C5E8-0C93-DEBB-B6D09BF4A2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2D1B11-B324-0441-C479-215391C02C19}"/>
              </a:ext>
            </a:extLst>
          </p:cNvPr>
          <p:cNvSpPr/>
          <p:nvPr userDrawn="1"/>
        </p:nvSpPr>
        <p:spPr>
          <a:xfrm>
            <a:off x="195262" y="688698"/>
            <a:ext cx="4048126" cy="548060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221EC89-7C97-073B-C5DF-0A80592A3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458" y="875871"/>
            <a:ext cx="3653736" cy="510625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7990533-CB98-B9A4-B7C3-EC3754D2E8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52158" y="1298855"/>
            <a:ext cx="7544579" cy="515981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7907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F3C37E-53D4-D88A-3351-7D895FBDF9A7}"/>
              </a:ext>
            </a:extLst>
          </p:cNvPr>
          <p:cNvCxnSpPr>
            <a:cxnSpLocks/>
          </p:cNvCxnSpPr>
          <p:nvPr userDrawn="1"/>
        </p:nvCxnSpPr>
        <p:spPr>
          <a:xfrm>
            <a:off x="4301393" y="1261444"/>
            <a:ext cx="0" cy="4630615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3779A0-413B-9B28-6706-16F7473ACA0D}"/>
              </a:ext>
            </a:extLst>
          </p:cNvPr>
          <p:cNvCxnSpPr>
            <a:cxnSpLocks/>
          </p:cNvCxnSpPr>
          <p:nvPr userDrawn="1"/>
        </p:nvCxnSpPr>
        <p:spPr>
          <a:xfrm>
            <a:off x="7970715" y="1261444"/>
            <a:ext cx="0" cy="4630012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FE17B64-317B-8284-542D-DFC67846C3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79FBADF-A3D4-DC44-075D-D22DAD473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1366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BC4D8539-365F-9D5A-F4CF-3110696A86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0687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D60C3492-D585-53A6-1340-541DC4484B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26698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Text Placeholder 19">
            <a:extLst>
              <a:ext uri="{FF2B5EF4-FFF2-40B4-BE49-F238E27FC236}">
                <a16:creationId xmlns:a16="http://schemas.microsoft.com/office/drawing/2014/main" id="{7BDB2FF5-CE84-A3FA-5772-3C8A701E51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459" y="3976369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9" name="Text Placeholder 19">
            <a:extLst>
              <a:ext uri="{FF2B5EF4-FFF2-40B4-BE49-F238E27FC236}">
                <a16:creationId xmlns:a16="http://schemas.microsoft.com/office/drawing/2014/main" id="{6D2F93F1-4358-503C-6F36-E3A87315AA3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3459" y="4455996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2" name="Text Placeholder 19">
            <a:extLst>
              <a:ext uri="{FF2B5EF4-FFF2-40B4-BE49-F238E27FC236}">
                <a16:creationId xmlns:a16="http://schemas.microsoft.com/office/drawing/2014/main" id="{C6297004-EC93-5DB2-1D1B-D7CA8CC202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525" y="3976369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3" name="Text Placeholder 19">
            <a:extLst>
              <a:ext uri="{FF2B5EF4-FFF2-40B4-BE49-F238E27FC236}">
                <a16:creationId xmlns:a16="http://schemas.microsoft.com/office/drawing/2014/main" id="{9A0260C5-F5A3-8B34-F31E-50AFC3269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4525" y="4455996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6" name="Text Placeholder 19">
            <a:extLst>
              <a:ext uri="{FF2B5EF4-FFF2-40B4-BE49-F238E27FC236}">
                <a16:creationId xmlns:a16="http://schemas.microsoft.com/office/drawing/2014/main" id="{A8E7DF53-264B-25DE-C075-87FF50F3CC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1443" y="3987944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C8904195-7CB1-D0D3-8FAF-1AD6105F852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91443" y="4467571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818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2DAA10-1C6E-40BE-A9F5-5742700E7D53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446C8D0-4995-C669-8AA4-0AD2FEFE5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743200" cy="365125"/>
          </a:xfrm>
        </p:spPr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9E4183-A883-9620-E017-BF5BC3967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4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rgbClr val="6DB344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rge Photo (Header 2, Subhead 2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</p:spTree>
    <p:extLst>
      <p:ext uri="{BB962C8B-B14F-4D97-AF65-F5344CB8AC3E}">
        <p14:creationId xmlns:p14="http://schemas.microsoft.com/office/powerpoint/2010/main" val="92393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 (Header 2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09760C-D5F8-6C4F-80E6-99DFEF728D2D}"/>
              </a:ext>
            </a:extLst>
          </p:cNvPr>
          <p:cNvCxnSpPr>
            <a:cxnSpLocks/>
          </p:cNvCxnSpPr>
          <p:nvPr userDrawn="1"/>
        </p:nvCxnSpPr>
        <p:spPr>
          <a:xfrm>
            <a:off x="7833360" y="3147579"/>
            <a:ext cx="3709508" cy="0"/>
          </a:xfrm>
          <a:prstGeom prst="line">
            <a:avLst/>
          </a:prstGeom>
          <a:ln>
            <a:solidFill>
              <a:srgbClr val="A2C2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27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F348B2-0D7A-CB00-BB2E-AF95108B65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04" t="-4482" r="-1763" b="-4485"/>
          <a:stretch/>
        </p:blipFill>
        <p:spPr>
          <a:xfrm>
            <a:off x="5753983" y="-409944"/>
            <a:ext cx="8173422" cy="79711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6" name="Picture 15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0743563E-58C4-2A46-B604-130A521648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6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D0CA44-D10B-477C-ADFC-954F47717868}"/>
              </a:ext>
            </a:extLst>
          </p:cNvPr>
          <p:cNvSpPr/>
          <p:nvPr userDrawn="1"/>
        </p:nvSpPr>
        <p:spPr>
          <a:xfrm>
            <a:off x="0" y="5763828"/>
            <a:ext cx="12192000" cy="1094172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F8EA7-020E-65C3-B8FA-F037582AA9C2}"/>
              </a:ext>
            </a:extLst>
          </p:cNvPr>
          <p:cNvSpPr/>
          <p:nvPr userDrawn="1"/>
        </p:nvSpPr>
        <p:spPr>
          <a:xfrm>
            <a:off x="558548" y="389475"/>
            <a:ext cx="11037517" cy="5679183"/>
          </a:xfrm>
          <a:prstGeom prst="rect">
            <a:avLst/>
          </a:prstGeom>
          <a:noFill/>
          <a:ln w="19050"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92AD866-7135-685C-93D8-A56B5DA61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2" y="5760699"/>
            <a:ext cx="5470855" cy="1094171"/>
          </a:xfrm>
          <a:prstGeom prst="rect">
            <a:avLst/>
          </a:prstGeom>
        </p:spPr>
      </p:pic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FAF9D25-0FB0-DC1E-BF0A-FF7F59D3FF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3851" y="600025"/>
            <a:ext cx="4857750" cy="515754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B9A9FC1-B437-9B32-F572-AAD2BCAC6C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60149" y="2123744"/>
            <a:ext cx="4609451" cy="2543880"/>
          </a:xfrm>
        </p:spPr>
        <p:txBody>
          <a:bodyPr>
            <a:noAutofit/>
          </a:bodyPr>
          <a:lstStyle>
            <a:lvl1pPr marL="0" indent="0" algn="ctr">
              <a:buNone/>
              <a:defRPr sz="32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0020108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C673EDF0-36CA-C044-859E-A2189625CE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FCA64C07-3243-6142-998D-070AFEBC38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44FCA96B-3CF7-844A-B784-91CAFF831D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9" name="Picture 8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16617B9D-00EB-F640-97AA-DADAC42E8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6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FCA96B-3CF7-844A-B784-91CAFF831D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A21D57-EB35-EAA6-EBD1-9301318A8173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82649D-6C49-DE15-9544-BC20A8F8B3C9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36DF939-FC54-0EA0-B842-B901318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243" y="3620250"/>
            <a:ext cx="4575856" cy="1378916"/>
          </a:xfrm>
        </p:spPr>
        <p:txBody>
          <a:bodyPr anchor="b" anchorCtr="0"/>
          <a:lstStyle>
            <a:lvl1pPr algn="l">
              <a:defRPr sz="4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CA4568BA-C440-209B-A49A-9B7C8DA003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8" y="2333894"/>
            <a:ext cx="5470855" cy="109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2DAA10-1C6E-40BE-A9F5-5742700E7D53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9E4183-A883-9620-E017-BF5BC3967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B71467-BC68-F165-F909-DD8D002E256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834C6-8B28-F85E-F263-5EDE096AF3C5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39928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8B2E3-75E4-083F-88E5-99FF1C2EE026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18896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DAEDCB-EED4-3C1E-60C4-5D103DBBF3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0E60D7-8265-0AED-6B4C-88499DEA4E6B}"/>
              </a:ext>
            </a:extLst>
          </p:cNvPr>
          <p:cNvCxnSpPr/>
          <p:nvPr userDrawn="1"/>
        </p:nvCxnSpPr>
        <p:spPr>
          <a:xfrm>
            <a:off x="4189504" y="1006064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BDBA2F-DEBE-B9BB-8082-FCC3F0293D4B}"/>
              </a:ext>
            </a:extLst>
          </p:cNvPr>
          <p:cNvCxnSpPr/>
          <p:nvPr userDrawn="1"/>
        </p:nvCxnSpPr>
        <p:spPr>
          <a:xfrm>
            <a:off x="7993527" y="1003076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6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072089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8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562099"/>
            <a:ext cx="10058401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920" y="344032"/>
            <a:ext cx="5044160" cy="10091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D8E5D4-7E86-BDD1-3647-E96FFE2A532E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5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0A85EF-0114-DA49-1041-E5F64E2981E1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4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445184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8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839993"/>
            <a:ext cx="286871" cy="51780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975467BD-D854-6FF7-2205-CCDC65D132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4E6CCB8-4452-4637-6948-0089022E7CD5}"/>
              </a:ext>
            </a:extLst>
          </p:cNvPr>
          <p:cNvSpPr/>
          <p:nvPr userDrawn="1"/>
        </p:nvSpPr>
        <p:spPr>
          <a:xfrm rot="16200000">
            <a:off x="-2193096" y="3524515"/>
            <a:ext cx="4724402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6B4D7E8C-CB7D-1C17-3745-46BF8778B5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25666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CB9AB66D-7EFF-13E1-952C-CAA023DB36F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5666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28" name="Text Placeholder 19">
            <a:extLst>
              <a:ext uri="{FF2B5EF4-FFF2-40B4-BE49-F238E27FC236}">
                <a16:creationId xmlns:a16="http://schemas.microsoft.com/office/drawing/2014/main" id="{32239C27-FC1E-9B94-E9EC-A6B6F6D097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2820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9" name="Text Placeholder 19">
            <a:extLst>
              <a:ext uri="{FF2B5EF4-FFF2-40B4-BE49-F238E27FC236}">
                <a16:creationId xmlns:a16="http://schemas.microsoft.com/office/drawing/2014/main" id="{7D44E384-5D2B-4593-2F43-A03D326FCC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42820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2" name="Text Placeholder 19">
            <a:extLst>
              <a:ext uri="{FF2B5EF4-FFF2-40B4-BE49-F238E27FC236}">
                <a16:creationId xmlns:a16="http://schemas.microsoft.com/office/drawing/2014/main" id="{5815B20A-4CCA-573A-3A77-C83D930C86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6944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3" name="Text Placeholder 19">
            <a:extLst>
              <a:ext uri="{FF2B5EF4-FFF2-40B4-BE49-F238E27FC236}">
                <a16:creationId xmlns:a16="http://schemas.microsoft.com/office/drawing/2014/main" id="{C590E17A-2957-0FAD-ACFD-A50A960C92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46944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2B0306-071F-8B8C-475A-D465121701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30767" y="153961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7C9303A-97C6-C3D5-E535-9084B33EB1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647921" y="153947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7B8075-B76E-DFCC-FA70-EA4A4E0D4A3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52045" y="153947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139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4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0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863600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792480"/>
            <a:ext cx="86360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9A84E9A2-8959-0989-37C2-77EE088742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9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9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69FBF5-362D-B74E-B7FB-785A5312CD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9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0217BA-07FE-624A-96CB-DCE59EC992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5149A5D1-1E27-3449-8A9D-C212D7E5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B0ECE6-42C1-5042-B169-14883E9C52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3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6B9C39-3930-0642-8851-75ED3365A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A91B707-11BE-AD43-B13E-0FAB91299C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0DDAE8-6EF8-1A43-84FB-01AAE2F9C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5DAB394-EDF1-5D48-920C-20021D8EF0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0D976E-95BB-4C48-A72C-55321562F7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8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051D50-28D2-C476-FA11-9C964D3177AB}"/>
              </a:ext>
            </a:extLst>
          </p:cNvPr>
          <p:cNvSpPr/>
          <p:nvPr userDrawn="1"/>
        </p:nvSpPr>
        <p:spPr>
          <a:xfrm>
            <a:off x="636105" y="384986"/>
            <a:ext cx="4727164" cy="5902497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89DAE61-973D-563D-12A8-5E4C1F787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B76AD0-C7E0-4CEC-90B8-23D937205570}"/>
              </a:ext>
            </a:extLst>
          </p:cNvPr>
          <p:cNvCxnSpPr>
            <a:cxnSpLocks/>
          </p:cNvCxnSpPr>
          <p:nvPr userDrawn="1"/>
        </p:nvCxnSpPr>
        <p:spPr>
          <a:xfrm>
            <a:off x="5899759" y="5709140"/>
            <a:ext cx="4922729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96958A8C-8A60-AD1D-F331-912FC9F690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5761" y="607827"/>
            <a:ext cx="4727575" cy="5902497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0D6D49D5-6239-8522-6579-1DA1941533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8734" y="1771355"/>
            <a:ext cx="5073041" cy="3516063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sapiens.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78DCA749-BE63-003C-1523-C950F19ABE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18734" y="4980513"/>
            <a:ext cx="3892404" cy="42956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6DB344"/>
                </a:solidFill>
                <a:latin typeface=""/>
              </a:defRPr>
            </a:lvl1pPr>
            <a:lvl2pPr marL="457200" indent="0">
              <a:buNone/>
              <a:defRPr sz="2000">
                <a:solidFill>
                  <a:srgbClr val="6DB344"/>
                </a:solidFill>
                <a:latin typeface=""/>
              </a:defRPr>
            </a:lvl2pPr>
            <a:lvl3pPr marL="914400" indent="0">
              <a:buNone/>
              <a:defRPr sz="2000">
                <a:solidFill>
                  <a:srgbClr val="6DB344"/>
                </a:solidFill>
                <a:latin typeface=""/>
              </a:defRPr>
            </a:lvl3pPr>
            <a:lvl4pPr marL="1371600" indent="0">
              <a:buNone/>
              <a:defRPr sz="2000">
                <a:solidFill>
                  <a:srgbClr val="6DB344"/>
                </a:solidFill>
                <a:latin typeface=""/>
              </a:defRPr>
            </a:lvl4pPr>
            <a:lvl5pPr marL="1828800" indent="0">
              <a:buNone/>
              <a:defRPr sz="2000">
                <a:solidFill>
                  <a:srgbClr val="6DB344"/>
                </a:solidFill>
                <a:latin typeface="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6060859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945F7755-2DA8-0A4A-B346-37B838F8F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39073A-CB38-C34F-95F4-11690105FB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2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3832153-8289-6948-9B14-0F51FAF7A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4BF11BC-523B-124E-8A1E-C9ADCE3E1B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806F39-2D05-9746-8CCC-B979713ED0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7BB336AE-C178-AC43-84E5-33C29412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3D86292-7698-6646-8991-2844CE386B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776E86-2DF2-E348-9EEA-5A9D77B1AA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7B308ED-A37E-7446-9E6E-C336C2A1F2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949EA303-5278-A449-9440-6A0F1B3B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325120"/>
            <a:ext cx="53543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EDDC8735-3449-B949-BDF8-6A201B956E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965200"/>
            <a:ext cx="53752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2AF2D2-B974-DB4C-AB4F-DCBBDEE8F9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55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274320"/>
            <a:ext cx="53543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6E6F74-E1C4-B548-9A47-4B556FD862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3506" y="792480"/>
            <a:ext cx="5366169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DA50EB-59CE-B346-B2F0-BBD9380242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95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8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C054A52C-27BC-0341-BC40-DC426058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689610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2369CF-5403-4E40-8CD7-4FFD11F5C5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965200"/>
            <a:ext cx="6896100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0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E1529B8E-E21A-8543-BDAB-7D936F15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6880873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9701E11-0FE4-7548-B605-B4E42F2714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792480"/>
            <a:ext cx="68961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DDCF684-92B4-92CA-67C3-E48CF930D6FD}"/>
              </a:ext>
            </a:extLst>
          </p:cNvPr>
          <p:cNvSpPr/>
          <p:nvPr userDrawn="1"/>
        </p:nvSpPr>
        <p:spPr>
          <a:xfrm>
            <a:off x="488151" y="1229139"/>
            <a:ext cx="4727164" cy="4399723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D8836D13-9C9F-D386-68AD-841209B75D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B2BF53-7CCD-2432-F356-B5F2AE09B502}"/>
              </a:ext>
            </a:extLst>
          </p:cNvPr>
          <p:cNvCxnSpPr>
            <a:cxnSpLocks/>
          </p:cNvCxnSpPr>
          <p:nvPr userDrawn="1"/>
        </p:nvCxnSpPr>
        <p:spPr>
          <a:xfrm>
            <a:off x="6523933" y="2058578"/>
            <a:ext cx="0" cy="2740844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CAB905D-FA27-0902-CFBD-C90DF9170C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8133"/>
            <a:ext cx="5174380" cy="3461733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53998196-099F-BEEC-96AD-275C162455D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2298" y="2058578"/>
            <a:ext cx="4727160" cy="528637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98B441-A617-C191-6BD3-433DEE688C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9147" y="2511826"/>
            <a:ext cx="4819757" cy="225287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adispiscing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 </a:t>
            </a:r>
            <a:r>
              <a:rPr lang="en-US" err="1"/>
              <a:t>quis</a:t>
            </a:r>
            <a:r>
              <a:rPr lang="en-US"/>
              <a:t> magna.</a:t>
            </a:r>
          </a:p>
        </p:txBody>
      </p:sp>
    </p:spTree>
    <p:extLst>
      <p:ext uri="{BB962C8B-B14F-4D97-AF65-F5344CB8AC3E}">
        <p14:creationId xmlns:p14="http://schemas.microsoft.com/office/powerpoint/2010/main" val="204932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458F2-A9BB-0C43-BD07-A17DB70C8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2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240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4344">
          <p15:clr>
            <a:srgbClr val="FBAE40"/>
          </p15:clr>
        </p15:guide>
        <p15:guide id="5" pos="4560">
          <p15:clr>
            <a:srgbClr val="FBAE40"/>
          </p15:clr>
        </p15:guide>
        <p15:guide id="6" pos="7296">
          <p15:clr>
            <a:srgbClr val="FBAE40"/>
          </p15:clr>
        </p15:guide>
        <p15:guide id="7" orient="horz" pos="1320">
          <p15:clr>
            <a:srgbClr val="FBAE40"/>
          </p15:clr>
        </p15:guide>
        <p15:guide id="8" orient="horz" pos="326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91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3096">
          <p15:clr>
            <a:srgbClr val="FBAE40"/>
          </p15:clr>
        </p15:guide>
        <p15:guide id="5" pos="3312">
          <p15:clr>
            <a:srgbClr val="FBAE40"/>
          </p15:clr>
        </p15:guide>
        <p15:guide id="6" pos="7416">
          <p15:clr>
            <a:srgbClr val="FBAE40"/>
          </p15:clr>
        </p15:guide>
        <p15:guide id="7" orient="horz" pos="1128">
          <p15:clr>
            <a:srgbClr val="FBAE40"/>
          </p15:clr>
        </p15:guide>
        <p15:guide id="8" orient="horz" pos="309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BE392E-71D9-C442-8757-83C83F54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9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pos="3024">
          <p15:clr>
            <a:srgbClr val="FBAE40"/>
          </p15:clr>
        </p15:guide>
        <p15:guide id="3" pos="1056">
          <p15:clr>
            <a:srgbClr val="FBAE40"/>
          </p15:clr>
        </p15:guide>
        <p15:guide id="4" orient="horz" pos="1272">
          <p15:clr>
            <a:srgbClr val="FBAE40"/>
          </p15:clr>
        </p15:guide>
        <p15:guide id="5" orient="horz" pos="3000">
          <p15:clr>
            <a:srgbClr val="FBAE40"/>
          </p15:clr>
        </p15:guide>
        <p15:guide id="6" orient="horz" pos="3072">
          <p15:clr>
            <a:srgbClr val="FBAE40"/>
          </p15:clr>
        </p15:guide>
        <p15:guide id="7" orient="horz" pos="3336">
          <p15:clr>
            <a:srgbClr val="FBAE40"/>
          </p15:clr>
        </p15:guide>
        <p15:guide id="8" orient="horz" pos="3360">
          <p15:clr>
            <a:srgbClr val="FBAE40"/>
          </p15:clr>
        </p15:guide>
        <p15:guide id="9" pos="7296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AE406D-5874-E145-B0FD-D9BAE32022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3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>
          <p15:clr>
            <a:srgbClr val="FBAE40"/>
          </p15:clr>
        </p15:guide>
        <p15:guide id="2" pos="936">
          <p15:clr>
            <a:srgbClr val="FBAE40"/>
          </p15:clr>
        </p15:guide>
        <p15:guide id="3" pos="5952">
          <p15:clr>
            <a:srgbClr val="FBAE40"/>
          </p15:clr>
        </p15:guide>
        <p15:guide id="4" orient="horz" pos="2688">
          <p15:clr>
            <a:srgbClr val="FBAE40"/>
          </p15:clr>
        </p15:guide>
        <p15:guide id="5" orient="horz" pos="2760">
          <p15:clr>
            <a:srgbClr val="FBAE40"/>
          </p15:clr>
        </p15:guide>
        <p15:guide id="6" orient="horz" pos="302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E6FF4A-5372-B242-B0A8-CB6D0734CD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AED84-69BA-FE48-BAAC-6F20446BB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B3F131-C5EE-7947-BCA7-627EE47F7030}"/>
              </a:ext>
            </a:extLst>
          </p:cNvPr>
          <p:cNvSpPr/>
          <p:nvPr userDrawn="1"/>
        </p:nvSpPr>
        <p:spPr>
          <a:xfrm>
            <a:off x="-1" y="5533901"/>
            <a:ext cx="6662057" cy="724395"/>
          </a:xfrm>
          <a:prstGeom prst="rect">
            <a:avLst/>
          </a:prstGeom>
          <a:gradFill>
            <a:gsLst>
              <a:gs pos="73000">
                <a:schemeClr val="accent1"/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D7BB2A8-7682-D047-88A3-4A9E2AE6A1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7078" y="5665788"/>
            <a:ext cx="5618922" cy="457200"/>
          </a:xfrm>
        </p:spPr>
        <p:txBody>
          <a:bodyPr/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Caption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84F84B-D736-EF43-890D-0798EADD29C7}"/>
              </a:ext>
            </a:extLst>
          </p:cNvPr>
          <p:cNvGrpSpPr/>
          <p:nvPr userDrawn="1"/>
        </p:nvGrpSpPr>
        <p:grpSpPr>
          <a:xfrm>
            <a:off x="10484312" y="0"/>
            <a:ext cx="1707688" cy="1359926"/>
            <a:chOff x="10484312" y="0"/>
            <a:chExt cx="1707688" cy="13599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DE5A23-4593-674A-B30D-74A1DD2D390B}"/>
                </a:ext>
              </a:extLst>
            </p:cNvPr>
            <p:cNvSpPr/>
            <p:nvPr userDrawn="1"/>
          </p:nvSpPr>
          <p:spPr>
            <a:xfrm>
              <a:off x="10484312" y="0"/>
              <a:ext cx="1707688" cy="13599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328"/>
                </a:solidFill>
              </a:endParaRPr>
            </a:p>
          </p:txBody>
        </p:sp>
        <p:pic>
          <p:nvPicPr>
            <p:cNvPr id="13" name="Picture 11">
              <a:extLst>
                <a:ext uri="{FF2B5EF4-FFF2-40B4-BE49-F238E27FC236}">
                  <a16:creationId xmlns:a16="http://schemas.microsoft.com/office/drawing/2014/main" id="{192B2A16-2DC6-2A4C-B932-2433C47AC5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763149" y="351971"/>
              <a:ext cx="1162948" cy="627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56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97F3E403-0737-9442-92DE-5FD8064C5F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63149" y="351971"/>
            <a:ext cx="1162948" cy="6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Sl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D48DA87-20D1-0F43-BF7C-237742414F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tx1">
                <a:alpha val="17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244FA1-6E09-2E42-AEBF-64BFFC971C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bg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3520610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7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90C1B6C-288B-FC4B-ACFB-5455B3A0CB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accent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43666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5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65B8A70-3139-D24F-9504-9363FB036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528" y="2740471"/>
            <a:ext cx="7552944" cy="13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1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1F87F7E-8927-4241-A39B-625CEDF29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419" y="2740452"/>
            <a:ext cx="7553162" cy="137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5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99F6D368-26D2-7AF8-2A67-02AAE242F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5315" y="984761"/>
            <a:ext cx="6618580" cy="5558741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AD1AD0A-9681-0206-6E87-F053316833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7EDBB8-7C68-4F5F-A729-C19DBBA85570}"/>
              </a:ext>
            </a:extLst>
          </p:cNvPr>
          <p:cNvCxnSpPr>
            <a:cxnSpLocks/>
          </p:cNvCxnSpPr>
          <p:nvPr userDrawn="1"/>
        </p:nvCxnSpPr>
        <p:spPr>
          <a:xfrm>
            <a:off x="282159" y="0"/>
            <a:ext cx="0" cy="685800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354940F-932D-4BA5-38FB-CB517411ED07}"/>
              </a:ext>
            </a:extLst>
          </p:cNvPr>
          <p:cNvSpPr/>
          <p:nvPr userDrawn="1"/>
        </p:nvSpPr>
        <p:spPr>
          <a:xfrm>
            <a:off x="488151" y="0"/>
            <a:ext cx="4727164" cy="6857999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B9FC6E9-8CAE-6D81-2E99-F8AD462DEC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3562" y="1357538"/>
            <a:ext cx="3816290" cy="528637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92A2D3B-F250-892F-2D11-73F75CFED8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00411" y="1810786"/>
            <a:ext cx="3891045" cy="225287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adispiscing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 </a:t>
            </a:r>
            <a:r>
              <a:rPr lang="en-US" err="1"/>
              <a:t>quis</a:t>
            </a:r>
            <a:r>
              <a:rPr lang="en-US"/>
              <a:t> magna.</a:t>
            </a:r>
          </a:p>
        </p:txBody>
      </p:sp>
    </p:spTree>
    <p:extLst>
      <p:ext uri="{BB962C8B-B14F-4D97-AF65-F5344CB8AC3E}">
        <p14:creationId xmlns:p14="http://schemas.microsoft.com/office/powerpoint/2010/main" val="9394238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CM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6399E8-7913-1800-A9E5-BC91BACE63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9528" y="2742940"/>
            <a:ext cx="7552944" cy="137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7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 (Header 2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09760C-D5F8-6C4F-80E6-99DFEF728D2D}"/>
              </a:ext>
            </a:extLst>
          </p:cNvPr>
          <p:cNvCxnSpPr>
            <a:cxnSpLocks/>
          </p:cNvCxnSpPr>
          <p:nvPr userDrawn="1"/>
        </p:nvCxnSpPr>
        <p:spPr>
          <a:xfrm>
            <a:off x="7833360" y="3674630"/>
            <a:ext cx="3709508" cy="0"/>
          </a:xfrm>
          <a:prstGeom prst="line">
            <a:avLst/>
          </a:prstGeom>
          <a:ln>
            <a:solidFill>
              <a:srgbClr val="A2C2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98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2"/>
          <p:cNvSpPr>
            <a:spLocks noGrp="1"/>
          </p:cNvSpPr>
          <p:nvPr>
            <p:ph type="ftr" sz="quarter" idx="13"/>
          </p:nvPr>
        </p:nvSpPr>
        <p:spPr>
          <a:xfrm>
            <a:off x="4876800" y="6356350"/>
            <a:ext cx="2438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06C967-C119-3A46-8999-DDAAE48B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315200" y="6356350"/>
            <a:ext cx="4038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DEPARTMENT NAME GOES HERE | MARCH 2018</a:t>
            </a:r>
          </a:p>
        </p:txBody>
      </p:sp>
    </p:spTree>
    <p:extLst>
      <p:ext uri="{BB962C8B-B14F-4D97-AF65-F5344CB8AC3E}">
        <p14:creationId xmlns:p14="http://schemas.microsoft.com/office/powerpoint/2010/main" val="243902993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07076A4-EECD-444F-8B7E-4AF79F1820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4064"/>
            <a:ext cx="1219200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25EFF50-BE34-1A4F-A992-144CE5E3A219}"/>
              </a:ext>
            </a:extLst>
          </p:cNvPr>
          <p:cNvSpPr/>
          <p:nvPr userDrawn="1"/>
        </p:nvSpPr>
        <p:spPr>
          <a:xfrm>
            <a:off x="0" y="4064"/>
            <a:ext cx="16015064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77CAD4DF-F4D3-A343-9FF4-60D6F8E972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7080" y="4958262"/>
            <a:ext cx="6700947" cy="840230"/>
          </a:xfrm>
        </p:spPr>
        <p:txBody>
          <a:bodyPr wrap="square" anchor="b">
            <a:spAutoFit/>
          </a:bodyPr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B88EBD35-69E3-CA4F-8202-975DC3B71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7080" y="5727729"/>
            <a:ext cx="6700947" cy="397032"/>
          </a:xfrm>
        </p:spPr>
        <p:txBody>
          <a:bodyPr wrap="square" anchor="t">
            <a:spAutoFit/>
          </a:bodyPr>
          <a:lstStyle>
            <a:lvl1pPr marL="0" indent="0">
              <a:spcBef>
                <a:spcPts val="0"/>
              </a:spcBef>
              <a:buNone/>
              <a:defRPr lang="en-US" sz="2200" i="1" smtClean="0">
                <a:solidFill>
                  <a:schemeClr val="bg1"/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BC6C21-C466-4444-8062-792641AED9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97" t="20668" r="9810" b="11952"/>
          <a:stretch/>
        </p:blipFill>
        <p:spPr>
          <a:xfrm>
            <a:off x="557102" y="806202"/>
            <a:ext cx="7009889" cy="117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DD297A-F0CF-2643-954B-59340A27428E}"/>
              </a:ext>
            </a:extLst>
          </p:cNvPr>
          <p:cNvCxnSpPr>
            <a:cxnSpLocks/>
          </p:cNvCxnSpPr>
          <p:nvPr/>
        </p:nvCxnSpPr>
        <p:spPr>
          <a:xfrm flipV="1">
            <a:off x="936171" y="1567543"/>
            <a:ext cx="9241972" cy="1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22B2584-F097-6D49-B6EE-DCA6B11944C5}"/>
              </a:ext>
            </a:extLst>
          </p:cNvPr>
          <p:cNvGrpSpPr/>
          <p:nvPr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E5A3A91-0C8F-3249-8547-6E23363D88D0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E50448E-4F40-C54D-8321-AFDCBDBE6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0E5D884-EE68-CE4F-B2D3-6675EA3B273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799668" y="6356350"/>
            <a:ext cx="2743200" cy="365125"/>
          </a:xfrm>
        </p:spPr>
        <p:txBody>
          <a:bodyPr/>
          <a:lstStyle/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F6E9639-1F93-6B47-A82A-2CD00A519087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>
          <a:xfrm>
            <a:off x="838200" y="429453"/>
            <a:ext cx="9092430" cy="1112390"/>
          </a:xfrm>
        </p:spPr>
        <p:txBody>
          <a:bodyPr anchor="b"/>
          <a:lstStyle/>
          <a:p>
            <a:pPr eaLnBrk="1" hangingPunct="1"/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2620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F08B0038-E0CB-3547-B0AF-32EC07591A1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819" y="502920"/>
            <a:ext cx="9275811" cy="106069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D3B328-32C6-A846-A879-BB5542232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56D2A2C-658B-B640-B0FC-D563312E3D74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34994"/>
            <a:ext cx="10882260" cy="436576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090CC-8D9B-1643-BAE0-DA0BAAE134F6}"/>
              </a:ext>
            </a:extLst>
          </p:cNvPr>
          <p:cNvCxnSpPr>
            <a:cxnSpLocks/>
          </p:cNvCxnSpPr>
          <p:nvPr userDrawn="1"/>
        </p:nvCxnSpPr>
        <p:spPr>
          <a:xfrm>
            <a:off x="772160" y="1563612"/>
            <a:ext cx="9405983" cy="3932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2C744BF3-7AB9-4D45-818C-BFFF549B76B2}"/>
              </a:ext>
            </a:extLst>
          </p:cNvPr>
          <p:cNvGrpSpPr/>
          <p:nvPr userDrawn="1"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4F8C62-A42E-7044-A463-FCA317D366A6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97F677-AF2C-F040-9DA2-9A13E873E2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591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_Photo (Header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2C4E6A68-5E48-E34C-8E35-18ACE1EEDB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9943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05D17B71-9DD5-D94F-B38D-7C69AE277C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30175" y="960120"/>
            <a:ext cx="4962631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CE8F454D-7BA1-C043-903D-EBAE9B72BF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27850" y="502920"/>
            <a:ext cx="4964956" cy="456363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C5C1C8-8A6C-8441-B56F-88F5B06D5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51A0272-770A-AC43-9381-FBF6F7DA010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143617" y="1928002"/>
            <a:ext cx="6412230" cy="417275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  <a:p>
            <a:pPr lvl="0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848F9A-CD63-B34A-A1D8-7A7967CB6A80}"/>
              </a:ext>
            </a:extLst>
          </p:cNvPr>
          <p:cNvCxnSpPr>
            <a:cxnSpLocks/>
          </p:cNvCxnSpPr>
          <p:nvPr/>
        </p:nvCxnSpPr>
        <p:spPr>
          <a:xfrm>
            <a:off x="5257800" y="1567544"/>
            <a:ext cx="49203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E6FB9B4-332D-0241-B240-1815698C7E12}"/>
              </a:ext>
            </a:extLst>
          </p:cNvPr>
          <p:cNvSpPr/>
          <p:nvPr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D4FA3C-9F4A-DA48-A27E-8C7CFD0FBD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1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, Subhe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707403D1-BD1D-6546-AC7D-34FE5DE2A8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273" y="726440"/>
            <a:ext cx="9275357" cy="46175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1" name="Text Placeholder 22">
            <a:extLst>
              <a:ext uri="{FF2B5EF4-FFF2-40B4-BE49-F238E27FC236}">
                <a16:creationId xmlns:a16="http://schemas.microsoft.com/office/drawing/2014/main" id="{FB36CB79-780D-A34D-A615-E92D2B7572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273" y="1188195"/>
            <a:ext cx="9275358" cy="362958"/>
          </a:xfrm>
        </p:spPr>
        <p:txBody>
          <a:bodyPr>
            <a:noAutofit/>
          </a:bodyPr>
          <a:lstStyle>
            <a:lvl1pPr marL="0" indent="0"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 sz="20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Subhead 01</a:t>
            </a: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3CA2FA5-AA36-F440-AE24-76402BC63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8F13072-DC7B-3046-8AF7-83D289A0100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89388"/>
            <a:ext cx="10882260" cy="4311374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3F4C72-F2E4-7349-9BC4-CDE007B04F2C}"/>
              </a:ext>
            </a:extLst>
          </p:cNvPr>
          <p:cNvCxnSpPr>
            <a:cxnSpLocks/>
          </p:cNvCxnSpPr>
          <p:nvPr userDrawn="1"/>
        </p:nvCxnSpPr>
        <p:spPr>
          <a:xfrm>
            <a:off x="762000" y="1567544"/>
            <a:ext cx="94161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C6FEC2E-D14C-2C48-BABE-933CFC3E00E3}"/>
              </a:ext>
            </a:extLst>
          </p:cNvPr>
          <p:cNvSpPr/>
          <p:nvPr userDrawn="1"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7FE2AD-A838-2E4D-AC44-EEC461FE93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F8A5C1-0850-0443-8338-39269391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96A8-85CF-3A49-AB63-135C55D93810}" type="datetimeFigureOut">
              <a:rPr lang="en-US" smtClean="0"/>
              <a:t>5/9/25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FFE4D-EFA2-454A-B1E0-BB9DED20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06B7E-0DF2-744F-BD42-30716278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5863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34911" y="-89940"/>
            <a:ext cx="3097567" cy="7015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9335" y="1422484"/>
            <a:ext cx="2866642" cy="40130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321508" y="1422484"/>
            <a:ext cx="6206572" cy="3228343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2800">
                <a:latin typeface="+mj-lt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321300" y="4929352"/>
            <a:ext cx="6207125" cy="506248"/>
          </a:xfrm>
        </p:spPr>
        <p:txBody>
          <a:bodyPr>
            <a:normAutofit/>
          </a:bodyPr>
          <a:lstStyle>
            <a:lvl1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spc="1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Attribution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E4D8BAB-5AE3-E442-31AB-4B3A9FDF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191"/>
            <a:ext cx="4227295" cy="634094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064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82BEA-B639-3F64-C7DA-A1A5141C7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C83D3-82B1-FF6A-E165-F8A5188A3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A9854-3F58-E2BC-9FA7-E87C2F46B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0F18-3FC5-4A4E-8EE0-77C6A618B98A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E9BF-6298-B3A3-35B5-9ACFBCBCE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7B77-AD56-1022-D063-04A5AF34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E186-654C-2D46-9A90-AA7EA3B3B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1801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9DCD-8D97-A359-5428-6F3B5CAD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C13217-ABF6-22DD-F838-DAA04CAF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1B4D3-3B47-EB12-2F5D-B04FB758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7C6D0-1D6F-7F8D-225B-FAF0D1C28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BA7E7-4226-CBE7-5B53-87E1E1C67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012FA-90E1-85E2-AC2F-CEF15435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DCBFD-1C2A-16C8-8D59-85E4F8F1E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97B0C-27C4-E51C-F77A-F2A251A1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3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72" y="3936994"/>
            <a:ext cx="4426717" cy="865987"/>
          </a:xfrm>
        </p:spPr>
        <p:txBody>
          <a:bodyPr anchor="b" anchorCtr="0"/>
          <a:lstStyle>
            <a:lvl1pPr>
              <a:defRPr sz="3200" b="1" i="0">
                <a:solidFill>
                  <a:srgbClr val="454540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833641" y="3936994"/>
            <a:ext cx="5413094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775FC4C-DD6D-5C69-F600-2C842444A1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074" y="5011736"/>
            <a:ext cx="4162696" cy="284163"/>
          </a:xfrm>
        </p:spPr>
        <p:txBody>
          <a:bodyPr/>
          <a:lstStyle>
            <a:lvl1pPr marL="0" indent="0">
              <a:buNone/>
              <a:defRPr b="0" i="1">
                <a:solidFill>
                  <a:schemeClr val="tx2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AA3EEC-7144-15EA-4F01-9E8E170656FF}"/>
              </a:ext>
            </a:extLst>
          </p:cNvPr>
          <p:cNvCxnSpPr/>
          <p:nvPr userDrawn="1"/>
        </p:nvCxnSpPr>
        <p:spPr>
          <a:xfrm>
            <a:off x="5301205" y="3992300"/>
            <a:ext cx="0" cy="2607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81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3763676"/>
            <a:ext cx="10936941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995D412-DF20-BDC6-2A14-59477750CB9C}"/>
              </a:ext>
            </a:extLst>
          </p:cNvPr>
          <p:cNvSpPr txBox="1">
            <a:spLocks/>
          </p:cNvSpPr>
          <p:nvPr userDrawn="1"/>
        </p:nvSpPr>
        <p:spPr>
          <a:xfrm>
            <a:off x="6109252" y="1434301"/>
            <a:ext cx="4303086" cy="129460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id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nisl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1F37A8-2D15-2A7E-26A8-2F75E0786947}"/>
              </a:ext>
            </a:extLst>
          </p:cNvPr>
          <p:cNvSpPr txBox="1">
            <a:spLocks/>
          </p:cNvSpPr>
          <p:nvPr userDrawn="1"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29358E8-5399-0CD9-6336-64E8008C3586}"/>
              </a:ext>
            </a:extLst>
          </p:cNvPr>
          <p:cNvSpPr txBox="1">
            <a:spLocks/>
          </p:cNvSpPr>
          <p:nvPr userDrawn="1"/>
        </p:nvSpPr>
        <p:spPr>
          <a:xfrm>
            <a:off x="6096000" y="3383217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96C50B-2002-5E10-B06B-EF78044CB058}"/>
              </a:ext>
            </a:extLst>
          </p:cNvPr>
          <p:cNvSpPr txBox="1">
            <a:spLocks/>
          </p:cNvSpPr>
          <p:nvPr userDrawn="1"/>
        </p:nvSpPr>
        <p:spPr>
          <a:xfrm>
            <a:off x="6096000" y="2953195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26770F3-6E35-0985-CF60-8CB7ABDAE8F9}"/>
              </a:ext>
            </a:extLst>
          </p:cNvPr>
          <p:cNvSpPr txBox="1">
            <a:spLocks/>
          </p:cNvSpPr>
          <p:nvPr userDrawn="1"/>
        </p:nvSpPr>
        <p:spPr>
          <a:xfrm>
            <a:off x="6096000" y="5251774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6EF34DE-8E62-EF67-07B0-75E84753BE1F}"/>
              </a:ext>
            </a:extLst>
          </p:cNvPr>
          <p:cNvSpPr txBox="1">
            <a:spLocks/>
          </p:cNvSpPr>
          <p:nvPr userDrawn="1"/>
        </p:nvSpPr>
        <p:spPr>
          <a:xfrm>
            <a:off x="6096000" y="482175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5">
            <a:extLst>
              <a:ext uri="{FF2B5EF4-FFF2-40B4-BE49-F238E27FC236}">
                <a16:creationId xmlns:a16="http://schemas.microsoft.com/office/drawing/2014/main" id="{AADBD769-4FA7-A14B-57E5-4F33C35E1B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3974" y="169190"/>
            <a:ext cx="4227294" cy="6304442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D4491F-931D-1CB6-72C6-4361DDEA1523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4B7CF69D-290B-AF1F-D479-974B5AC1B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86A6408-AE89-BF62-E52C-D8F405D9B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4065" y="1017735"/>
            <a:ext cx="3980845" cy="53987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9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49.xml"/><Relationship Id="rId34" Type="http://schemas.openxmlformats.org/officeDocument/2006/relationships/slideLayout" Target="../slideLayouts/slideLayout62.xml"/><Relationship Id="rId42" Type="http://schemas.openxmlformats.org/officeDocument/2006/relationships/slideLayout" Target="../slideLayouts/slideLayout70.xml"/><Relationship Id="rId47" Type="http://schemas.openxmlformats.org/officeDocument/2006/relationships/slideLayout" Target="../slideLayouts/slideLayout75.xml"/><Relationship Id="rId50" Type="http://schemas.openxmlformats.org/officeDocument/2006/relationships/slideLayout" Target="../slideLayouts/slideLayout78.xml"/><Relationship Id="rId55" Type="http://schemas.openxmlformats.org/officeDocument/2006/relationships/slideLayout" Target="../slideLayouts/slideLayout83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32" Type="http://schemas.openxmlformats.org/officeDocument/2006/relationships/slideLayout" Target="../slideLayouts/slideLayout60.xml"/><Relationship Id="rId37" Type="http://schemas.openxmlformats.org/officeDocument/2006/relationships/slideLayout" Target="../slideLayouts/slideLayout65.xml"/><Relationship Id="rId40" Type="http://schemas.openxmlformats.org/officeDocument/2006/relationships/slideLayout" Target="../slideLayouts/slideLayout68.xml"/><Relationship Id="rId45" Type="http://schemas.openxmlformats.org/officeDocument/2006/relationships/slideLayout" Target="../slideLayouts/slideLayout73.xml"/><Relationship Id="rId53" Type="http://schemas.openxmlformats.org/officeDocument/2006/relationships/slideLayout" Target="../slideLayouts/slideLayout81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Relationship Id="rId35" Type="http://schemas.openxmlformats.org/officeDocument/2006/relationships/slideLayout" Target="../slideLayouts/slideLayout63.xml"/><Relationship Id="rId43" Type="http://schemas.openxmlformats.org/officeDocument/2006/relationships/slideLayout" Target="../slideLayouts/slideLayout71.xml"/><Relationship Id="rId48" Type="http://schemas.openxmlformats.org/officeDocument/2006/relationships/slideLayout" Target="../slideLayouts/slideLayout76.xml"/><Relationship Id="rId56" Type="http://schemas.openxmlformats.org/officeDocument/2006/relationships/slideLayout" Target="../slideLayouts/slideLayout84.xml"/><Relationship Id="rId8" Type="http://schemas.openxmlformats.org/officeDocument/2006/relationships/slideLayout" Target="../slideLayouts/slideLayout36.xml"/><Relationship Id="rId51" Type="http://schemas.openxmlformats.org/officeDocument/2006/relationships/slideLayout" Target="../slideLayouts/slideLayout79.xml"/><Relationship Id="rId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33" Type="http://schemas.openxmlformats.org/officeDocument/2006/relationships/slideLayout" Target="../slideLayouts/slideLayout61.xml"/><Relationship Id="rId38" Type="http://schemas.openxmlformats.org/officeDocument/2006/relationships/slideLayout" Target="../slideLayouts/slideLayout66.xml"/><Relationship Id="rId46" Type="http://schemas.openxmlformats.org/officeDocument/2006/relationships/slideLayout" Target="../slideLayouts/slideLayout74.xml"/><Relationship Id="rId20" Type="http://schemas.openxmlformats.org/officeDocument/2006/relationships/slideLayout" Target="../slideLayouts/slideLayout48.xml"/><Relationship Id="rId41" Type="http://schemas.openxmlformats.org/officeDocument/2006/relationships/slideLayout" Target="../slideLayouts/slideLayout69.xml"/><Relationship Id="rId54" Type="http://schemas.openxmlformats.org/officeDocument/2006/relationships/slideLayout" Target="../slideLayouts/slideLayout8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36" Type="http://schemas.openxmlformats.org/officeDocument/2006/relationships/slideLayout" Target="../slideLayouts/slideLayout64.xml"/><Relationship Id="rId49" Type="http://schemas.openxmlformats.org/officeDocument/2006/relationships/slideLayout" Target="../slideLayouts/slideLayout77.xml"/><Relationship Id="rId57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59.xml"/><Relationship Id="rId44" Type="http://schemas.openxmlformats.org/officeDocument/2006/relationships/slideLayout" Target="../slideLayouts/slideLayout72.xml"/><Relationship Id="rId52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EF21FB-D455-7ABF-960E-8718A167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C5BB5-460C-0BA7-02D2-4854775BD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DC118-61E9-70AB-344C-36A91C727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75F60F18-3FC5-4A4E-8EE0-77C6A618B98A}" type="datetimeFigureOut">
              <a:rPr lang="en-US" smtClean="0"/>
              <a:pPr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09CB6-C5D4-0928-C3AF-4B9965277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157F3-A845-E9CC-B392-0B54A30E1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6796E186-654C-2D46-9A90-AA7EA3B3B4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2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654" r:id="rId16"/>
    <p:sldLayoutId id="2147483655" r:id="rId17"/>
    <p:sldLayoutId id="2147483656" r:id="rId18"/>
    <p:sldLayoutId id="2147483657" r:id="rId19"/>
    <p:sldLayoutId id="2147483659" r:id="rId20"/>
    <p:sldLayoutId id="2147483661" r:id="rId21"/>
    <p:sldLayoutId id="2147483662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5454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5454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5454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5454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5454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545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0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  <p:sldLayoutId id="2147483698" r:id="rId34"/>
    <p:sldLayoutId id="2147483699" r:id="rId35"/>
    <p:sldLayoutId id="2147483700" r:id="rId36"/>
    <p:sldLayoutId id="2147483701" r:id="rId37"/>
    <p:sldLayoutId id="2147483702" r:id="rId38"/>
    <p:sldLayoutId id="2147483703" r:id="rId39"/>
    <p:sldLayoutId id="2147483704" r:id="rId40"/>
    <p:sldLayoutId id="2147483705" r:id="rId41"/>
    <p:sldLayoutId id="2147483706" r:id="rId42"/>
    <p:sldLayoutId id="2147483707" r:id="rId43"/>
    <p:sldLayoutId id="2147483708" r:id="rId44"/>
    <p:sldLayoutId id="2147483709" r:id="rId45"/>
    <p:sldLayoutId id="2147483710" r:id="rId46"/>
    <p:sldLayoutId id="2147483711" r:id="rId47"/>
    <p:sldLayoutId id="2147483712" r:id="rId48"/>
    <p:sldLayoutId id="2147483713" r:id="rId49"/>
    <p:sldLayoutId id="2147483714" r:id="rId50"/>
    <p:sldLayoutId id="2147483715" r:id="rId51"/>
    <p:sldLayoutId id="2147483716" r:id="rId52"/>
    <p:sldLayoutId id="2147483717" r:id="rId53"/>
    <p:sldLayoutId id="2147483718" r:id="rId54"/>
    <p:sldLayoutId id="2147483719" r:id="rId55"/>
    <p:sldLayoutId id="2147483720" r:id="rId56"/>
    <p:sldLayoutId id="2147483721" r:id="rId5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5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6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7.xml"/><Relationship Id="rId5" Type="http://schemas.openxmlformats.org/officeDocument/2006/relationships/chart" Target="../charts/chart1.xml"/><Relationship Id="rId4" Type="http://schemas.openxmlformats.org/officeDocument/2006/relationships/hyperlink" Target="https://www.census.gov/library/working-papers/2005/demo/2005-Day-Shin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8.sv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9.xml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940_4AB667BC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0.xml"/><Relationship Id="rId5" Type="http://schemas.openxmlformats.org/officeDocument/2006/relationships/image" Target="../media/image67.jpeg"/><Relationship Id="rId4" Type="http://schemas.microsoft.com/office/2018/10/relationships/comments" Target="../comments/modernComment_942_C726284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1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2C_DEF0F664.xml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8.png"/><Relationship Id="rId5" Type="http://schemas.openxmlformats.org/officeDocument/2006/relationships/image" Target="../media/image24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988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132E28-F006-C04A-B3E1-A5C743809351}"/>
              </a:ext>
            </a:extLst>
          </p:cNvPr>
          <p:cNvSpPr/>
          <p:nvPr/>
        </p:nvSpPr>
        <p:spPr>
          <a:xfrm>
            <a:off x="6682749" y="4045309"/>
            <a:ext cx="4576238" cy="18083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7781" dist="113238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C276B-2A33-C049-AEF8-5AF88AD11664}"/>
              </a:ext>
            </a:extLst>
          </p:cNvPr>
          <p:cNvSpPr txBox="1">
            <a:spLocks/>
          </p:cNvSpPr>
          <p:nvPr/>
        </p:nvSpPr>
        <p:spPr>
          <a:xfrm>
            <a:off x="5762559" y="1177742"/>
            <a:ext cx="4408964" cy="6164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419" sz="3200">
                <a:latin typeface="Aptos Light"/>
                <a:ea typeface="Roboto Slab Light"/>
                <a:cs typeface="Roboto Slab Light"/>
              </a:rPr>
              <a:t>Buscar la ayuda de Dios para aprender inglés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98D0CB-A244-3645-93EF-5E47B40A5F95}"/>
              </a:ext>
            </a:extLst>
          </p:cNvPr>
          <p:cNvSpPr/>
          <p:nvPr/>
        </p:nvSpPr>
        <p:spPr>
          <a:xfrm>
            <a:off x="5781308" y="2262454"/>
            <a:ext cx="5722451" cy="11893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s-419" sz="2200">
                <a:latin typeface="Aptos Light"/>
                <a:ea typeface="Open Sans Light"/>
                <a:cs typeface="Open Sans Light"/>
              </a:rPr>
              <a:t>Las lecciones incluyen principios espirituales de aprendizaje a fin de ayudar a los participantes a asociarse con Dios para lograr sus objetivos.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44D150-ABF4-D14A-BE79-37F452EC4044}"/>
              </a:ext>
            </a:extLst>
          </p:cNvPr>
          <p:cNvSpPr/>
          <p:nvPr/>
        </p:nvSpPr>
        <p:spPr>
          <a:xfrm>
            <a:off x="7632080" y="4100102"/>
            <a:ext cx="3460255" cy="1754326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algn="ctr"/>
            <a:r>
              <a:rPr lang="es-419" sz="1700" b="1">
                <a:solidFill>
                  <a:schemeClr val="tx2">
                    <a:lumMod val="90000"/>
                    <a:lumOff val="10000"/>
                  </a:schemeClr>
                </a:solidFill>
                <a:latin typeface="Aptos"/>
                <a:ea typeface="Open Sans"/>
                <a:cs typeface="Open Sans"/>
              </a:rPr>
              <a:t>“Es reconfortante hablar con personas que tienen el mismo objetivo que tú y esforzarse por ser mejores juntos mediante el esfuerzo y la fe en Jesucristo.” </a:t>
            </a:r>
          </a:p>
          <a:p>
            <a:pPr algn="ctr"/>
            <a:r>
              <a:rPr lang="es-419" sz="1600">
                <a:solidFill>
                  <a:srgbClr val="318D43"/>
                </a:solidFill>
                <a:latin typeface="Aptos"/>
                <a:ea typeface="+mn-lt"/>
                <a:cs typeface="+mn-lt"/>
              </a:rPr>
              <a:t>—</a:t>
            </a:r>
            <a:r>
              <a:rPr lang="es-419" sz="1600" b="1" err="1">
                <a:solidFill>
                  <a:srgbClr val="318D43"/>
                </a:solidFill>
                <a:latin typeface="Aptos"/>
                <a:ea typeface="Open Sans"/>
                <a:cs typeface="Open Sans"/>
              </a:rPr>
              <a:t>Sharlene</a:t>
            </a:r>
            <a:r>
              <a:rPr lang="es-419" sz="1600" b="1">
                <a:solidFill>
                  <a:srgbClr val="318D43"/>
                </a:solidFill>
                <a:latin typeface="Aptos"/>
                <a:ea typeface="Open Sans"/>
                <a:cs typeface="Open Sans"/>
              </a:rPr>
              <a:t> </a:t>
            </a:r>
            <a:r>
              <a:rPr lang="es-419" sz="1600" b="1" err="1">
                <a:solidFill>
                  <a:srgbClr val="318D43"/>
                </a:solidFill>
                <a:latin typeface="Aptos"/>
                <a:ea typeface="Open Sans"/>
                <a:cs typeface="Open Sans"/>
              </a:rPr>
              <a:t>Recodig</a:t>
            </a:r>
            <a:endParaRPr lang="es-419" sz="1600" b="1">
              <a:solidFill>
                <a:srgbClr val="318D43"/>
              </a:solidFill>
              <a:latin typeface="Aptos"/>
              <a:ea typeface="Open Sans"/>
              <a:cs typeface="Open San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06CB3A-8E3C-83C5-7FD7-BD64A5CB2419}"/>
              </a:ext>
            </a:extLst>
          </p:cNvPr>
          <p:cNvSpPr/>
          <p:nvPr/>
        </p:nvSpPr>
        <p:spPr>
          <a:xfrm>
            <a:off x="5879285" y="4146017"/>
            <a:ext cx="1606927" cy="1606927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318D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Placeholder 11" descr="A person reading a book with a dog&#10;&#10;Description automatically generated">
            <a:extLst>
              <a:ext uri="{FF2B5EF4-FFF2-40B4-BE49-F238E27FC236}">
                <a16:creationId xmlns:a16="http://schemas.microsoft.com/office/drawing/2014/main" id="{AAB8E745-491D-3301-B4B1-574BE3937A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6657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7572000-9553-BF1D-7832-43323966BB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183676"/>
              </p:ext>
            </p:extLst>
          </p:nvPr>
        </p:nvGraphicFramePr>
        <p:xfrm>
          <a:off x="609600" y="1562100"/>
          <a:ext cx="1097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74652CBA-561D-238B-4D8F-B9C1A6A0ABE4}"/>
              </a:ext>
            </a:extLst>
          </p:cNvPr>
          <p:cNvSpPr txBox="1">
            <a:spLocks/>
          </p:cNvSpPr>
          <p:nvPr/>
        </p:nvSpPr>
        <p:spPr>
          <a:xfrm>
            <a:off x="523585" y="531957"/>
            <a:ext cx="7278314" cy="517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u="none" strike="noStrike" kern="1200" cap="none" spc="0" normalizeH="0" baseline="0" noProof="0" err="1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</a:rPr>
              <a:t>Principios</a:t>
            </a:r>
            <a:r>
              <a:rPr kumimoji="0" lang="en-US" sz="3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</a:rPr>
              <a:t> de </a:t>
            </a:r>
            <a:r>
              <a:rPr kumimoji="0" lang="en-US" sz="3200" u="none" strike="noStrike" kern="1200" cap="none" spc="0" normalizeH="0" baseline="0" noProof="0" err="1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</a:rPr>
              <a:t>Aprendizaje</a:t>
            </a:r>
            <a:endParaRPr kumimoji="0" lang="en-US" sz="3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02B7BA-6081-C648-D1F6-61AE5D2B4F0A}"/>
              </a:ext>
            </a:extLst>
          </p:cNvPr>
          <p:cNvSpPr txBox="1"/>
          <p:nvPr/>
        </p:nvSpPr>
        <p:spPr>
          <a:xfrm>
            <a:off x="612073" y="1063168"/>
            <a:ext cx="10345981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r>
              <a:rPr lang="es-419" i="1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Nuestro enfoque: “Buscad conocimiento, tanto por el estudio como por la fe” (D. y C. 88:118)</a:t>
            </a:r>
          </a:p>
        </p:txBody>
      </p:sp>
    </p:spTree>
    <p:extLst>
      <p:ext uri="{BB962C8B-B14F-4D97-AF65-F5344CB8AC3E}">
        <p14:creationId xmlns:p14="http://schemas.microsoft.com/office/powerpoint/2010/main" val="414634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 w="19050"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 w="12700"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 w="19050"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055460" y="1494817"/>
            <a:ext cx="4643960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Cuando comprendemos nuestro verdadero potencial, podemos asociarnos con Dios para hacer cosas que parecen imposibles, incluso aprender inglés.</a:t>
            </a:r>
          </a:p>
          <a:p>
            <a:pPr marL="91440" indent="-91440">
              <a:buNone/>
            </a:pPr>
            <a:endParaRPr lang="en-US" sz="2000"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ES UN HIJO DE DIOS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42208" y="3383217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Mediante la gracia y el poder de Jesucristo, podemos recibir fortaleza y ayuda para aprender y cambiar.</a:t>
            </a:r>
          </a:p>
          <a:p>
            <a:pPr marL="91440">
              <a:spcBef>
                <a:spcPts val="1800"/>
              </a:spcBef>
              <a:buNone/>
            </a:pPr>
            <a:endParaRPr lang="en-US" sz="2000"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2872507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EJERCER FE EN JESUCRISTO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42208" y="5251774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Tenemos el poder de escoger y somos responsable de nuestro propio aprendizaje.</a:t>
            </a:r>
          </a:p>
          <a:p>
            <a:pPr marL="91440" indent="-91440">
              <a:buNone/>
            </a:pPr>
            <a:endParaRPr lang="en-US" sz="2000"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75451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ASUMIR LA RESPONSABILIDAD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027756-2254-024E-0FFA-6D032D1BFC31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27D440E-E741-1467-3AD2-9664C2DFC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75" y="169190"/>
            <a:ext cx="4227295" cy="63637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298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CB375-D74F-D5D5-FA28-3F72AD65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992B6A-21BA-8942-A9EE-F34B8EA4EED5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109252" y="1811082"/>
            <a:ext cx="4471446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A medida que amamos, enseñamos </a:t>
            </a:r>
            <a:br>
              <a:rPr lang="pl-PL" sz="2000">
                <a:latin typeface="Aptos Light" panose="020B0004020202020204" pitchFamily="34" charset="0"/>
                <a:ea typeface="+mj-lt"/>
                <a:cs typeface="+mj-lt"/>
              </a:rPr>
            </a:br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y aprendemos juntos, invitamos la ayuda de Dios y nuestra capacidad aumenta.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2" y="1320544"/>
            <a:ext cx="351551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AMARNOS Y ENSEÑARNOS LOS UNOS A LOS OTROS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96000" y="3609880"/>
            <a:ext cx="4471447" cy="8444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Aprender un idioma requiere tiempo, esfuerzo y persistencia, pero Dios nos puede ayudar a seguir adelante.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3099170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SEGUIR ADELANTE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96000" y="5459294"/>
            <a:ext cx="439603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s-419" sz="2000">
                <a:latin typeface="Aptos Light" panose="020B0004020202020204" pitchFamily="34" charset="0"/>
                <a:ea typeface="+mj-lt"/>
                <a:cs typeface="+mj-lt"/>
              </a:rPr>
              <a:t>Si buscamos la guía de Dios, podemos encontrar soluciones para nuestros problemas y superar nuestros desafíos.</a:t>
            </a:r>
          </a:p>
          <a:p>
            <a:pPr marL="91440" indent="-91440">
              <a:buNone/>
            </a:pPr>
            <a:endParaRPr lang="en-US" sz="2000"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96203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000" b="1" u="none" strike="noStrike" cap="none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CONSULTAR AL SEÑOR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F0FE53-1A44-685D-908F-0ADF2639B03E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group of men laughing&#10;&#10;Description automatically generated">
            <a:extLst>
              <a:ext uri="{FF2B5EF4-FFF2-40B4-BE49-F238E27FC236}">
                <a16:creationId xmlns:a16="http://schemas.microsoft.com/office/drawing/2014/main" id="{18DAB167-3581-0A5C-78ED-2C4E219FA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75" y="169190"/>
            <a:ext cx="4227295" cy="63409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758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308DEC-FBCA-74B7-0C6F-AAFEBB9B6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419">
                <a:latin typeface="Aptos Light"/>
                <a:ea typeface="Roboto Slab Light"/>
                <a:cs typeface="Calibri"/>
              </a:rPr>
              <a:t> Patrones para Acelerar el Aprendizaje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6E904F-8DFE-D53B-33BC-D2BA80A039B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80846" y="1705873"/>
            <a:ext cx="3463253" cy="45044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endParaRPr lang="pl-PL">
              <a:latin typeface="Aptos Light"/>
              <a:ea typeface="Open Sans Light"/>
              <a:cs typeface="Open Sans Light"/>
            </a:endParaRP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hello / hi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name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I / my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you / your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he / his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she / her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yes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no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please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thank you / thanks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What is…?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Nice to meet you.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1046B-F8D0-F710-4821-CA0C6E495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846" y="1705873"/>
            <a:ext cx="3885276" cy="325237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s-419" sz="1900" b="1">
                <a:latin typeface="Aptos"/>
                <a:ea typeface="Open Sans"/>
                <a:cs typeface="Open Sans"/>
              </a:rPr>
              <a:t>Memorizar el vocabulario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AF74EB-AE18-993A-F90F-2B0FF0739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201" y="949531"/>
            <a:ext cx="10945329" cy="269786"/>
          </a:xfrm>
        </p:spPr>
        <p:txBody>
          <a:bodyPr>
            <a:noAutofit/>
          </a:bodyPr>
          <a:lstStyle/>
          <a:p>
            <a:r>
              <a:rPr lang="es-419">
                <a:solidFill>
                  <a:schemeClr val="tx1">
                    <a:lumMod val="60000"/>
                    <a:lumOff val="40000"/>
                  </a:schemeClr>
                </a:solidFill>
                <a:latin typeface="Aptos Light"/>
                <a:ea typeface="Open Sans Light"/>
                <a:cs typeface="Open Sans Light"/>
              </a:rPr>
              <a:t>Mediante patrones simples, los alumnos pueden crear conversaciones significativas rápidamente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A70BE91-5243-BAD2-F1F0-AF00DD76F15B}"/>
              </a:ext>
            </a:extLst>
          </p:cNvPr>
          <p:cNvSpPr txBox="1">
            <a:spLocks/>
          </p:cNvSpPr>
          <p:nvPr/>
        </p:nvSpPr>
        <p:spPr>
          <a:xfrm>
            <a:off x="4824790" y="1714440"/>
            <a:ext cx="6521252" cy="4365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419" sz="2000" b="1" i="0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Practicar el patrón 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419" sz="1600" b="1" i="1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Preguntas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419" sz="1600" b="1" i="1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Respuestas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3A7409-DDDA-B322-180D-721B381401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02506" y="2368005"/>
            <a:ext cx="5207031" cy="1543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C94B68-E269-970D-E228-9CABCB994A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02506" y="4667521"/>
            <a:ext cx="5207031" cy="154317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620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3622" y="1334113"/>
            <a:ext cx="5586250" cy="2929343"/>
          </a:xfrm>
        </p:spPr>
        <p:txBody>
          <a:bodyPr>
            <a:noAutofit/>
          </a:bodyPr>
          <a:lstStyle/>
          <a:p>
            <a:pPr marL="118745" indent="-118745" algn="l" fontAlgn="base"/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“</a:t>
            </a:r>
            <a:r>
              <a:rPr lang="es-419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EnglishConnect</a:t>
            </a: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 me ayuda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a sentirme más cerca de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mi Padre Celestial, fortalecer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mi fe y edificar mi testimonio. 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He desarrollado habilidades de comunicación que me ayudan a liderar a la manera del Salvador.”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00738" y="4656100"/>
            <a:ext cx="4864672" cy="707531"/>
          </a:xfrm>
        </p:spPr>
        <p:txBody>
          <a:bodyPr>
            <a:noAutofit/>
          </a:bodyPr>
          <a:lstStyle/>
          <a:p>
            <a:pPr marL="4445" algn="l"/>
            <a:r>
              <a:rPr lang="es-419" sz="2000" b="1">
                <a:latin typeface="Aptos"/>
                <a:ea typeface="Roboto Slab"/>
                <a:cs typeface="Roboto Slab"/>
              </a:rPr>
              <a:t>Denis </a:t>
            </a:r>
            <a:r>
              <a:rPr lang="es-419" sz="2000" b="1" err="1">
                <a:latin typeface="Aptos"/>
                <a:ea typeface="Roboto Slab"/>
                <a:cs typeface="Roboto Slab"/>
              </a:rPr>
              <a:t>Bangala</a:t>
            </a:r>
            <a:endParaRPr lang="es-419" sz="2000" b="1">
              <a:latin typeface="Aptos"/>
              <a:ea typeface="Roboto Slab"/>
              <a:cs typeface="Roboto Slab"/>
            </a:endParaRPr>
          </a:p>
          <a:p>
            <a:pPr marL="4445" algn="l"/>
            <a:r>
              <a:rPr lang="es-419" sz="2000">
                <a:latin typeface="Aptos Light"/>
                <a:ea typeface="Roboto Slab Light"/>
                <a:cs typeface="Open Sans"/>
              </a:rPr>
              <a:t>República Democrática del Congo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0ED6842-50B0-A2CB-336A-CDCC0D5449FC}"/>
              </a:ext>
            </a:extLst>
          </p:cNvPr>
          <p:cNvCxnSpPr>
            <a:cxnSpLocks/>
          </p:cNvCxnSpPr>
          <p:nvPr/>
        </p:nvCxnSpPr>
        <p:spPr>
          <a:xfrm>
            <a:off x="5900738" y="4468590"/>
            <a:ext cx="51978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 descr="A person in a suit and tie&#10;&#10;Description automatically generated">
            <a:extLst>
              <a:ext uri="{FF2B5EF4-FFF2-40B4-BE49-F238E27FC236}">
                <a16:creationId xmlns:a16="http://schemas.microsoft.com/office/drawing/2014/main" id="{63C661BC-4EEB-0EAC-A1A7-E8AEEEB618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250031" y="1204119"/>
            <a:ext cx="5943600" cy="433546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84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09CBDD-0180-2BF5-207F-0CCA6473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09992B6A-21BA-8942-A9EE-F34B8EA4EED5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B5FD8B-3713-8B3A-AC97-112C063A4225}"/>
              </a:ext>
            </a:extLst>
          </p:cNvPr>
          <p:cNvSpPr txBox="1">
            <a:spLocks/>
          </p:cNvSpPr>
          <p:nvPr/>
        </p:nvSpPr>
        <p:spPr>
          <a:xfrm>
            <a:off x="895703" y="1158043"/>
            <a:ext cx="10124231" cy="525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s-419" sz="2800" err="1">
                <a:latin typeface="Aptos Light"/>
                <a:ea typeface="Roboto Slab Light"/>
                <a:cs typeface="Open Sans Light"/>
              </a:rPr>
              <a:t>EnglishConnect</a:t>
            </a:r>
            <a:r>
              <a:rPr lang="es-419" sz="2800">
                <a:latin typeface="Aptos Light"/>
                <a:ea typeface="Roboto Slab Light"/>
                <a:cs typeface="Open Sans Light"/>
              </a:rPr>
              <a:t> expande las oportunidades de los alumnos</a:t>
            </a:r>
            <a:r>
              <a:rPr lang="es-419" sz="2800">
                <a:latin typeface="Aptos Light"/>
                <a:ea typeface="Open Sans Light"/>
                <a:cs typeface="Open Sans Light"/>
              </a:rPr>
              <a:t> para…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030738-13A3-7C01-E4A7-F771AB5CCF4F}"/>
              </a:ext>
            </a:extLst>
          </p:cNvPr>
          <p:cNvSpPr/>
          <p:nvPr/>
        </p:nvSpPr>
        <p:spPr>
          <a:xfrm>
            <a:off x="897624" y="2192609"/>
            <a:ext cx="2424310" cy="1460327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478B94-5111-2AEE-93DC-9CE5BD83CD01}"/>
              </a:ext>
            </a:extLst>
          </p:cNvPr>
          <p:cNvSpPr/>
          <p:nvPr/>
        </p:nvSpPr>
        <p:spPr>
          <a:xfrm>
            <a:off x="4555224" y="2192609"/>
            <a:ext cx="2424310" cy="1460327"/>
          </a:xfrm>
          <a:prstGeom prst="rect">
            <a:avLst/>
          </a:prstGeom>
          <a:noFill/>
          <a:ln>
            <a:solidFill>
              <a:srgbClr val="FAA6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C8D5A4-14F2-9597-5452-E3DB8629FFE2}"/>
              </a:ext>
            </a:extLst>
          </p:cNvPr>
          <p:cNvSpPr/>
          <p:nvPr/>
        </p:nvSpPr>
        <p:spPr>
          <a:xfrm>
            <a:off x="8207624" y="2192609"/>
            <a:ext cx="2424310" cy="1460327"/>
          </a:xfrm>
          <a:prstGeom prst="rect">
            <a:avLst/>
          </a:prstGeom>
          <a:noFill/>
          <a:ln>
            <a:solidFill>
              <a:srgbClr val="01B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040150-DC57-0BBA-1CC6-EDB11C183675}"/>
              </a:ext>
            </a:extLst>
          </p:cNvPr>
          <p:cNvSpPr txBox="1">
            <a:spLocks/>
          </p:cNvSpPr>
          <p:nvPr/>
        </p:nvSpPr>
        <p:spPr>
          <a:xfrm>
            <a:off x="1253519" y="4696308"/>
            <a:ext cx="1932742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200" b="1" i="0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MEJORAR EN EL EMPLEO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FB4043-E2F7-EDDC-1FDE-24345C98360A}"/>
              </a:ext>
            </a:extLst>
          </p:cNvPr>
          <p:cNvCxnSpPr>
            <a:cxnSpLocks/>
          </p:cNvCxnSpPr>
          <p:nvPr/>
        </p:nvCxnSpPr>
        <p:spPr>
          <a:xfrm>
            <a:off x="895703" y="3870643"/>
            <a:ext cx="0" cy="1255687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D4C7C532-903F-037B-D851-77A218E7C300}"/>
              </a:ext>
            </a:extLst>
          </p:cNvPr>
          <p:cNvSpPr txBox="1">
            <a:spLocks/>
          </p:cNvSpPr>
          <p:nvPr/>
        </p:nvSpPr>
        <p:spPr>
          <a:xfrm>
            <a:off x="4892233" y="474661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2200" b="1" i="0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TENER ÉXITO ACADÉMICO</a:t>
            </a:r>
          </a:p>
        </p:txBody>
      </p:sp>
      <p:pic>
        <p:nvPicPr>
          <p:cNvPr id="10" name="Picture 9" descr="A blue graduation cap with a black background&#10;&#10;Description automatically generated">
            <a:extLst>
              <a:ext uri="{FF2B5EF4-FFF2-40B4-BE49-F238E27FC236}">
                <a16:creationId xmlns:a16="http://schemas.microsoft.com/office/drawing/2014/main" id="{DEFD13EF-6980-8409-8179-8875B5BD7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838" y="3991421"/>
            <a:ext cx="542925" cy="542925"/>
          </a:xfrm>
          <a:prstGeom prst="rect">
            <a:avLst/>
          </a:prstGeom>
        </p:spPr>
      </p:pic>
      <p:pic>
        <p:nvPicPr>
          <p:cNvPr id="11" name="Picture 10" descr="A green arrow pointing up to a bar graph&#10;&#10;Description automatically generated">
            <a:extLst>
              <a:ext uri="{FF2B5EF4-FFF2-40B4-BE49-F238E27FC236}">
                <a16:creationId xmlns:a16="http://schemas.microsoft.com/office/drawing/2014/main" id="{7B75E2BE-07CF-0C83-9EB9-26B5F3E74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518" y="3953477"/>
            <a:ext cx="485775" cy="478631"/>
          </a:xfrm>
          <a:prstGeom prst="rect">
            <a:avLst/>
          </a:prstGeom>
        </p:spPr>
      </p:pic>
      <p:pic>
        <p:nvPicPr>
          <p:cNvPr id="12" name="Picture 11" descr="A purple heart on a black background&#10;&#10;Description automatically generated">
            <a:extLst>
              <a:ext uri="{FF2B5EF4-FFF2-40B4-BE49-F238E27FC236}">
                <a16:creationId xmlns:a16="http://schemas.microsoft.com/office/drawing/2014/main" id="{EA5C45A2-F706-2551-838F-23FDAB12E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764" y="4017869"/>
            <a:ext cx="457200" cy="46434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914D46-5CF8-3728-24BC-794315FBBC26}"/>
              </a:ext>
            </a:extLst>
          </p:cNvPr>
          <p:cNvCxnSpPr>
            <a:cxnSpLocks/>
          </p:cNvCxnSpPr>
          <p:nvPr/>
        </p:nvCxnSpPr>
        <p:spPr>
          <a:xfrm>
            <a:off x="4550847" y="3882218"/>
            <a:ext cx="0" cy="1255687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93013D-C286-D7C6-2CDE-16E3D8804082}"/>
              </a:ext>
            </a:extLst>
          </p:cNvPr>
          <p:cNvCxnSpPr>
            <a:cxnSpLocks/>
          </p:cNvCxnSpPr>
          <p:nvPr/>
        </p:nvCxnSpPr>
        <p:spPr>
          <a:xfrm>
            <a:off x="8196877" y="3893793"/>
            <a:ext cx="0" cy="1255687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8222CB6E-DF85-4478-2CB8-BE2A40306E44}"/>
              </a:ext>
            </a:extLst>
          </p:cNvPr>
          <p:cNvSpPr txBox="1">
            <a:spLocks/>
          </p:cNvSpPr>
          <p:nvPr/>
        </p:nvSpPr>
        <p:spPr>
          <a:xfrm>
            <a:off x="8541513" y="476569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r>
              <a:rPr lang="es-419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PRESTAR SERVICIO </a:t>
            </a:r>
            <a:br>
              <a:rPr lang="pl-PL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</a:br>
            <a:r>
              <a:rPr lang="es-419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A OTRAS PERSONAS</a:t>
            </a:r>
          </a:p>
        </p:txBody>
      </p:sp>
      <p:pic>
        <p:nvPicPr>
          <p:cNvPr id="19" name="Picture 18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4EE461A7-41C8-5265-76FA-6E1E6DD0BE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733" y="2066436"/>
            <a:ext cx="2438931" cy="1616207"/>
          </a:xfrm>
          <a:prstGeom prst="rect">
            <a:avLst/>
          </a:prstGeom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3ED1A20C-5E54-64EA-6F79-3A020C7822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3050" y="2105525"/>
            <a:ext cx="2641657" cy="1673632"/>
          </a:xfrm>
          <a:prstGeom prst="rect">
            <a:avLst/>
          </a:prstGeom>
        </p:spPr>
      </p:pic>
      <p:pic>
        <p:nvPicPr>
          <p:cNvPr id="21" name="Picture 20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D99A100F-F8C8-215E-5C00-F4AF0AB345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4399" y="2120040"/>
            <a:ext cx="2472958" cy="16736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30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5C08B2DB-65F8-92FC-AE43-A117DCA94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9" b="-550"/>
          <a:stretch/>
        </p:blipFill>
        <p:spPr>
          <a:xfrm>
            <a:off x="-24363" y="-3120"/>
            <a:ext cx="12278284" cy="68781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A3A9F34-98D4-9547-B942-3279C8707609}"/>
              </a:ext>
            </a:extLst>
          </p:cNvPr>
          <p:cNvSpPr/>
          <p:nvPr/>
        </p:nvSpPr>
        <p:spPr>
          <a:xfrm>
            <a:off x="-25825" y="5633238"/>
            <a:ext cx="12257924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905721" y="5867488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Mejorar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en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el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empleo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653977-D96C-313F-7524-62BCEB14BF90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4">
            <a:extLst>
              <a:ext uri="{FF2B5EF4-FFF2-40B4-BE49-F238E27FC236}">
                <a16:creationId xmlns:a16="http://schemas.microsoft.com/office/drawing/2014/main" id="{8415BE5B-6B1E-8B91-BD83-964AF63C9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4863" y="5404695"/>
            <a:ext cx="923144" cy="92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0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6B873A-4744-0448-B773-4B657D3063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9275" y="431800"/>
            <a:ext cx="7437120" cy="568325"/>
          </a:xfrm>
        </p:spPr>
        <p:txBody>
          <a:bodyPr>
            <a:noAutofit/>
          </a:bodyPr>
          <a:lstStyle/>
          <a:p>
            <a:r>
              <a:rPr lang="es-419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Fluidez en inglés e ingresos 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DB6ED6-D043-B747-89E0-E289FE05D58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75534" y="1047068"/>
            <a:ext cx="9966323" cy="2950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419" sz="2400" i="1">
                <a:solidFill>
                  <a:srgbClr val="ABACAE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Aprender inglés puede mejorar el empleo y el potencial de ingresos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E5E52-8701-CCD3-4B9D-4C409586447D}"/>
              </a:ext>
            </a:extLst>
          </p:cNvPr>
          <p:cNvSpPr txBox="1"/>
          <p:nvPr/>
        </p:nvSpPr>
        <p:spPr>
          <a:xfrm>
            <a:off x="549348" y="6220046"/>
            <a:ext cx="1040218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Day, Jennifer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Cheeseman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y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Hyon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 B.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Shin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. 2005. “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How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Does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Ability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To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Speak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English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Affect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 </a:t>
            </a:r>
            <a:r>
              <a:rPr lang="es-419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Earnings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?”, Census.gov., abril. </a:t>
            </a:r>
            <a:r>
              <a:rPr lang="es-419" sz="1000">
                <a:latin typeface="Aptos Light"/>
                <a:ea typeface="Calibri"/>
                <a:cs typeface="Calibri"/>
                <a:hlinkClick r:id="rId4"/>
              </a:rPr>
              <a:t>https://www.census.gov/library/working-papers/2005/demo/2005-Day-Shin.html</a:t>
            </a:r>
            <a:r>
              <a:rPr lang="es-419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. (Basado en los ingresos de EE. UU.; ajustado por la inflación de 2023)</a:t>
            </a:r>
          </a:p>
          <a:p>
            <a:pPr algn="l"/>
            <a:endParaRPr lang="en-US" sz="1000">
              <a:latin typeface="Aptos Light"/>
              <a:ea typeface="Calibri"/>
              <a:cs typeface="Calibri"/>
            </a:endParaRPr>
          </a:p>
        </p:txBody>
      </p:sp>
      <p:graphicFrame>
        <p:nvGraphicFramePr>
          <p:cNvPr id="3" name="Content Placeholder 7">
            <a:extLst>
              <a:ext uri="{FF2B5EF4-FFF2-40B4-BE49-F238E27FC236}">
                <a16:creationId xmlns:a16="http://schemas.microsoft.com/office/drawing/2014/main" id="{9B48701D-BCEB-2236-019C-E221833CF7F4}"/>
              </a:ext>
            </a:extLst>
          </p:cNvPr>
          <p:cNvGraphicFramePr>
            <a:graphicFrameLocks noGrp="1"/>
          </p:cNvGraphicFramePr>
          <p:nvPr/>
        </p:nvGraphicFramePr>
        <p:xfrm>
          <a:off x="660400" y="1729632"/>
          <a:ext cx="10882313" cy="4481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3538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3337" y="1340569"/>
            <a:ext cx="5860230" cy="2929343"/>
          </a:xfrm>
        </p:spPr>
        <p:txBody>
          <a:bodyPr>
            <a:noAutofit/>
          </a:bodyPr>
          <a:lstStyle/>
          <a:p>
            <a:pPr marL="114300" indent="-114300" algn="l"/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“</a:t>
            </a:r>
            <a:r>
              <a:rPr lang="es-419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EnglishConnect</a:t>
            </a: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 no solo me ha enseñado inglés, sino también responsabilidad, compromiso y cómo ser una alumna responsable. Incluso me ha dado mucha más confianza en mí misma de la que tenía antes.”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18528" y="4433184"/>
            <a:ext cx="3605240" cy="665642"/>
          </a:xfrm>
        </p:spPr>
        <p:txBody>
          <a:bodyPr>
            <a:noAutofit/>
          </a:bodyPr>
          <a:lstStyle/>
          <a:p>
            <a:pPr marL="4445" algn="l">
              <a:lnSpc>
                <a:spcPct val="110000"/>
              </a:lnSpc>
            </a:pPr>
            <a:r>
              <a:rPr lang="es-419" sz="2000" b="1">
                <a:latin typeface="Aptos"/>
                <a:ea typeface="Roboto Slab"/>
                <a:cs typeface="Open Sans"/>
              </a:rPr>
              <a:t>Dinah Boiser</a:t>
            </a:r>
          </a:p>
          <a:p>
            <a:pPr marL="4445" algn="l">
              <a:lnSpc>
                <a:spcPct val="110000"/>
              </a:lnSpc>
            </a:pPr>
            <a:r>
              <a:rPr lang="es-419" i="1">
                <a:latin typeface="Aptos Light"/>
                <a:ea typeface="Roboto Slab"/>
                <a:cs typeface="Open Sans"/>
              </a:rPr>
              <a:t>Filipinas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DE61863-1DD0-0D34-7683-ED9D0E0A975E}"/>
              </a:ext>
            </a:extLst>
          </p:cNvPr>
          <p:cNvCxnSpPr>
            <a:cxnSpLocks/>
          </p:cNvCxnSpPr>
          <p:nvPr/>
        </p:nvCxnSpPr>
        <p:spPr>
          <a:xfrm>
            <a:off x="5718528" y="4345068"/>
            <a:ext cx="5543983" cy="0"/>
          </a:xfrm>
          <a:prstGeom prst="line">
            <a:avLst/>
          </a:prstGeom>
          <a:ln w="19050"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504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394325-4B65-AF04-34C6-FF397EB306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5666" y="4962059"/>
            <a:ext cx="2829696" cy="518983"/>
          </a:xfrm>
        </p:spPr>
        <p:txBody>
          <a:bodyPr/>
          <a:lstStyle/>
          <a:p>
            <a:r>
              <a:rPr lang="en-US" err="1">
                <a:solidFill>
                  <a:srgbClr val="58595B"/>
                </a:solidFill>
              </a:rPr>
              <a:t>Aumentar</a:t>
            </a:r>
            <a:r>
              <a:rPr lang="en-US">
                <a:solidFill>
                  <a:srgbClr val="58595B"/>
                </a:solidFill>
              </a:rPr>
              <a:t> la </a:t>
            </a:r>
            <a:r>
              <a:rPr lang="en-US" err="1">
                <a:solidFill>
                  <a:srgbClr val="58595B"/>
                </a:solidFill>
              </a:rPr>
              <a:t>fe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en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Jesucristo</a:t>
            </a:r>
            <a:endParaRPr lang="en-US">
              <a:solidFill>
                <a:srgbClr val="58595B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7B64155-215A-3FC6-5C89-1248D6BE32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42820" y="4962059"/>
            <a:ext cx="2829696" cy="518983"/>
          </a:xfrm>
        </p:spPr>
        <p:txBody>
          <a:bodyPr/>
          <a:lstStyle/>
          <a:p>
            <a:r>
              <a:rPr lang="en-US" err="1">
                <a:solidFill>
                  <a:srgbClr val="58595B"/>
                </a:solidFill>
              </a:rPr>
              <a:t>Convertirse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en</a:t>
            </a:r>
            <a:r>
              <a:rPr lang="en-US">
                <a:solidFill>
                  <a:srgbClr val="58595B"/>
                </a:solidFill>
              </a:rPr>
              <a:t> un </a:t>
            </a:r>
            <a:r>
              <a:rPr lang="en-US" err="1">
                <a:solidFill>
                  <a:srgbClr val="58595B"/>
                </a:solidFill>
              </a:rPr>
              <a:t>alumno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más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capaz</a:t>
            </a:r>
            <a:endParaRPr lang="en-US">
              <a:solidFill>
                <a:srgbClr val="58595B"/>
              </a:solidFill>
            </a:endParaRPr>
          </a:p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7F81490-4FEB-C855-349E-CF3409E54B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6944" y="4962059"/>
            <a:ext cx="2829696" cy="518983"/>
          </a:xfrm>
        </p:spPr>
        <p:txBody>
          <a:bodyPr/>
          <a:lstStyle/>
          <a:p>
            <a:r>
              <a:rPr lang="en-US" err="1">
                <a:solidFill>
                  <a:srgbClr val="58595B"/>
                </a:solidFill>
              </a:rPr>
              <a:t>Desarrollar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habilidades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en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el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idioma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inglés</a:t>
            </a:r>
            <a:endParaRPr lang="en-US">
              <a:solidFill>
                <a:srgbClr val="58595B"/>
              </a:solidFill>
            </a:endParaRPr>
          </a:p>
          <a:p>
            <a:endParaRPr lang="en-US"/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090758D-B1EA-BED1-C5CC-D0E4A29A1D4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/>
        </p:blipFill>
        <p:spPr>
          <a:xfrm>
            <a:off x="1930400" y="3471503"/>
            <a:ext cx="1419225" cy="1268413"/>
          </a:xfrm>
        </p:spPr>
      </p:pic>
      <p:pic>
        <p:nvPicPr>
          <p:cNvPr id="5" name="Picture Placeholder 4" descr="A green and black logo&#10;&#10;Description automatically generated">
            <a:extLst>
              <a:ext uri="{FF2B5EF4-FFF2-40B4-BE49-F238E27FC236}">
                <a16:creationId xmlns:a16="http://schemas.microsoft.com/office/drawing/2014/main" id="{2568E551-E64C-1886-21CC-9DF63F83B9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>
            <a:fillRect/>
          </a:stretch>
        </p:blipFill>
        <p:spPr>
          <a:xfrm>
            <a:off x="5648325" y="3471503"/>
            <a:ext cx="1419225" cy="1268413"/>
          </a:xfrm>
        </p:spPr>
      </p:pic>
      <p:pic>
        <p:nvPicPr>
          <p:cNvPr id="7" name="Picture Placeholder 6" descr="A green and orange speech bubbles&#10;&#10;Description automatically generated">
            <a:extLst>
              <a:ext uri="{FF2B5EF4-FFF2-40B4-BE49-F238E27FC236}">
                <a16:creationId xmlns:a16="http://schemas.microsoft.com/office/drawing/2014/main" id="{80BFE948-8F7C-86A1-F6B9-8C0BCADCA14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>
            <a:fillRect/>
          </a:stretch>
        </p:blipFill>
        <p:spPr>
          <a:xfrm>
            <a:off x="9251950" y="3471503"/>
            <a:ext cx="1419225" cy="1268413"/>
          </a:xfrm>
        </p:spPr>
      </p:pic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40F142-EE68-0681-CF8A-0FD3553BEE72}"/>
              </a:ext>
            </a:extLst>
          </p:cNvPr>
          <p:cNvSpPr txBox="1">
            <a:spLocks/>
          </p:cNvSpPr>
          <p:nvPr/>
        </p:nvSpPr>
        <p:spPr>
          <a:xfrm>
            <a:off x="1847356" y="1290208"/>
            <a:ext cx="9020623" cy="2070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0" err="1">
                <a:solidFill>
                  <a:srgbClr val="58595B"/>
                </a:solidFill>
                <a:latin typeface="+mn-lt"/>
              </a:rPr>
              <a:t>EnglishConnect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 es un 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programa</a:t>
            </a:r>
            <a:r>
              <a:rPr lang="en-US" sz="2200">
                <a:solidFill>
                  <a:srgbClr val="58595B"/>
                </a:solidFill>
                <a:latin typeface="+mn-lt"/>
              </a:rPr>
              <a:t> para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el</a:t>
            </a:r>
            <a:r>
              <a:rPr lang="en-US" sz="220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aprendizaje</a:t>
            </a:r>
            <a:r>
              <a:rPr lang="en-US" sz="2200">
                <a:solidFill>
                  <a:srgbClr val="58595B"/>
                </a:solidFill>
                <a:latin typeface="+mn-lt"/>
              </a:rPr>
              <a:t> del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idioma</a:t>
            </a:r>
            <a:r>
              <a:rPr lang="en-US" sz="220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inglés</a:t>
            </a:r>
            <a:r>
              <a:rPr lang="en-US" sz="220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que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proporciona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La 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Iglesia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de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Jesucristo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de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los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Santos de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los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Últimos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Días.  </a:t>
            </a:r>
          </a:p>
          <a:p>
            <a:r>
              <a:rPr lang="en-US" sz="2200" b="0">
                <a:solidFill>
                  <a:srgbClr val="58595B"/>
                </a:solidFill>
                <a:latin typeface="+mn-lt"/>
              </a:rPr>
              <a:t>Su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propósito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es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ayudar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a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los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participantes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a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expandir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sus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oportunidades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mediante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el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desarrollo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de sus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habilidades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en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el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idioma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inglés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en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un </a:t>
            </a:r>
            <a:r>
              <a:rPr lang="en-US" sz="2200" b="0" err="1">
                <a:solidFill>
                  <a:srgbClr val="58595B"/>
                </a:solidFill>
                <a:latin typeface="+mn-lt"/>
              </a:rPr>
              <a:t>entorno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de 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fe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,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compañerismo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 y </a:t>
            </a:r>
            <a:r>
              <a:rPr lang="en-US" sz="2200" err="1">
                <a:solidFill>
                  <a:srgbClr val="58595B"/>
                </a:solidFill>
                <a:latin typeface="+mn-lt"/>
              </a:rPr>
              <a:t>crecimiento</a:t>
            </a:r>
            <a:r>
              <a:rPr lang="en-US" sz="2200" b="0">
                <a:solidFill>
                  <a:srgbClr val="58595B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7923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A person in a graduation cap and gown with a person and person in a garden&#10;&#10;Description automatically generated">
            <a:extLst>
              <a:ext uri="{FF2B5EF4-FFF2-40B4-BE49-F238E27FC236}">
                <a16:creationId xmlns:a16="http://schemas.microsoft.com/office/drawing/2014/main" id="{22D7E746-F8D4-1C77-BAFF-C9D0C760B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"/>
          <a:stretch/>
        </p:blipFill>
        <p:spPr>
          <a:xfrm>
            <a:off x="-44603" y="-39523"/>
            <a:ext cx="12313499" cy="60718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74D2DF-4366-E417-33DB-A05C12705B17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1178335" y="5867488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Tener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éxito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académico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3014" y="5178220"/>
            <a:ext cx="1348800" cy="13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CDAF8-2945-674A-F4E5-71F502F9C1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1123238"/>
            <a:ext cx="8846395" cy="892175"/>
          </a:xfrm>
        </p:spPr>
        <p:txBody>
          <a:bodyPr/>
          <a:lstStyle/>
          <a:p>
            <a:r>
              <a:rPr lang="en-US" err="1">
                <a:latin typeface="Aptos Light" panose="020B0004020202020204" pitchFamily="34" charset="0"/>
              </a:rPr>
              <a:t>Prepararse</a:t>
            </a:r>
            <a:r>
              <a:rPr lang="en-US">
                <a:latin typeface="Aptos Light" panose="020B0004020202020204" pitchFamily="34" charset="0"/>
              </a:rPr>
              <a:t> para BYU-Pathway Worldwide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A4A2C-0276-9CB9-83C0-394D197A6B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559" y="1891429"/>
            <a:ext cx="10814681" cy="440104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err="1">
                <a:latin typeface="Aptos Light" panose="020B0004020202020204" pitchFamily="34" charset="0"/>
              </a:rPr>
              <a:t>Después</a:t>
            </a:r>
            <a:r>
              <a:rPr lang="en-US" sz="2400">
                <a:latin typeface="Aptos Light" panose="020B0004020202020204" pitchFamily="34" charset="0"/>
              </a:rPr>
              <a:t> de </a:t>
            </a:r>
            <a:r>
              <a:rPr lang="en-US" sz="2400" err="1">
                <a:latin typeface="Aptos Light" panose="020B0004020202020204" pitchFamily="34" charset="0"/>
              </a:rPr>
              <a:t>obtener</a:t>
            </a:r>
            <a:r>
              <a:rPr lang="en-US" sz="2400">
                <a:latin typeface="Aptos Light" panose="020B0004020202020204" pitchFamily="34" charset="0"/>
              </a:rPr>
              <a:t> un </a:t>
            </a:r>
            <a:r>
              <a:rPr lang="en-US" sz="2400" err="1">
                <a:latin typeface="Aptos Light" panose="020B0004020202020204" pitchFamily="34" charset="0"/>
              </a:rPr>
              <a:t>certificado</a:t>
            </a:r>
            <a:r>
              <a:rPr lang="en-US" sz="2400">
                <a:latin typeface="Aptos Light" panose="020B0004020202020204" pitchFamily="34" charset="0"/>
              </a:rPr>
              <a:t> de </a:t>
            </a:r>
            <a:r>
              <a:rPr lang="en-US" sz="2400" err="1">
                <a:latin typeface="Aptos Light" panose="020B0004020202020204" pitchFamily="34" charset="0"/>
              </a:rPr>
              <a:t>finalización</a:t>
            </a:r>
            <a:r>
              <a:rPr lang="en-US" sz="2400">
                <a:latin typeface="Aptos Light" panose="020B0004020202020204" pitchFamily="34" charset="0"/>
              </a:rPr>
              <a:t> de </a:t>
            </a:r>
            <a:r>
              <a:rPr lang="en-US" sz="2400" err="1">
                <a:latin typeface="Aptos Light" panose="020B0004020202020204" pitchFamily="34" charset="0"/>
              </a:rPr>
              <a:t>EnglishConnect</a:t>
            </a:r>
            <a:r>
              <a:rPr lang="en-US" sz="2400">
                <a:latin typeface="Aptos Light" panose="020B0004020202020204" pitchFamily="34" charset="0"/>
              </a:rPr>
              <a:t> 3, </a:t>
            </a:r>
            <a:r>
              <a:rPr lang="en-US" sz="2400" err="1">
                <a:latin typeface="Aptos Light" panose="020B0004020202020204" pitchFamily="34" charset="0"/>
              </a:rPr>
              <a:t>los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alumnos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pueden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omitir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el</a:t>
            </a:r>
            <a:r>
              <a:rPr lang="en-US" sz="2400">
                <a:latin typeface="Aptos Light" panose="020B0004020202020204" pitchFamily="34" charset="0"/>
              </a:rPr>
              <a:t> examen de </a:t>
            </a:r>
            <a:r>
              <a:rPr lang="en-US" sz="2400" err="1">
                <a:latin typeface="Aptos Light" panose="020B0004020202020204" pitchFamily="34" charset="0"/>
              </a:rPr>
              <a:t>admisión</a:t>
            </a:r>
            <a:r>
              <a:rPr lang="en-US" sz="2400">
                <a:latin typeface="Aptos Light" panose="020B0004020202020204" pitchFamily="34" charset="0"/>
              </a:rPr>
              <a:t> de </a:t>
            </a:r>
            <a:r>
              <a:rPr lang="en-US" sz="2400" err="1">
                <a:latin typeface="Aptos Light" panose="020B0004020202020204" pitchFamily="34" charset="0"/>
              </a:rPr>
              <a:t>inglés</a:t>
            </a:r>
            <a:r>
              <a:rPr lang="en-US" sz="2400">
                <a:latin typeface="Aptos Light" panose="020B0004020202020204" pitchFamily="34" charset="0"/>
              </a:rPr>
              <a:t> de BYU-Pathway Worldwide y </a:t>
            </a:r>
            <a:r>
              <a:rPr lang="en-US" sz="2400" err="1">
                <a:latin typeface="Aptos Light" panose="020B0004020202020204" pitchFamily="34" charset="0"/>
              </a:rPr>
              <a:t>estar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preparados</a:t>
            </a:r>
            <a:r>
              <a:rPr lang="en-US" sz="2400">
                <a:latin typeface="Aptos Light" panose="020B0004020202020204" pitchFamily="34" charset="0"/>
              </a:rPr>
              <a:t> para </a:t>
            </a:r>
            <a:r>
              <a:rPr lang="en-US" sz="2400" err="1">
                <a:latin typeface="Aptos Light" panose="020B0004020202020204" pitchFamily="34" charset="0"/>
              </a:rPr>
              <a:t>tener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éxito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en</a:t>
            </a:r>
            <a:r>
              <a:rPr lang="en-US" sz="2400">
                <a:latin typeface="Aptos Light" panose="020B0004020202020204" pitchFamily="34" charset="0"/>
              </a:rPr>
              <a:t> sus </a:t>
            </a:r>
            <a:r>
              <a:rPr lang="en-US" sz="2400" err="1">
                <a:latin typeface="Aptos Light" panose="020B0004020202020204" pitchFamily="34" charset="0"/>
              </a:rPr>
              <a:t>cursos</a:t>
            </a:r>
            <a:r>
              <a:rPr lang="en-US" sz="2400">
                <a:latin typeface="Aptos Light" panose="020B0004020202020204" pitchFamily="34" charset="0"/>
              </a:rPr>
              <a:t>.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A370D10-2DFD-62E9-E28F-FABE7AEE36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10929" y="3181406"/>
            <a:ext cx="10970141" cy="223549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082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9060ACD-7822-AADB-B37B-D510D4BE036A}"/>
              </a:ext>
            </a:extLst>
          </p:cNvPr>
          <p:cNvSpPr txBox="1">
            <a:spLocks/>
          </p:cNvSpPr>
          <p:nvPr/>
        </p:nvSpPr>
        <p:spPr>
          <a:xfrm>
            <a:off x="700561" y="1014752"/>
            <a:ext cx="8846395" cy="8921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419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¿Por qué elegir BYU-Pathway?</a:t>
            </a:r>
            <a:endParaRPr lang="en-US" sz="3200">
              <a:solidFill>
                <a:srgbClr val="58595B"/>
              </a:solidFill>
              <a:latin typeface="Aptos Light" panose="020B0004020202020204" pitchFamily="34" charset="0"/>
              <a:ea typeface="Roboto Slab Light" pitchFamily="2" charset="0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03E701E-FC7C-58A7-3E8F-DBF188BD7CE8}"/>
              </a:ext>
            </a:extLst>
          </p:cNvPr>
          <p:cNvSpPr txBox="1">
            <a:spLocks/>
          </p:cNvSpPr>
          <p:nvPr/>
        </p:nvSpPr>
        <p:spPr>
          <a:xfrm>
            <a:off x="700559" y="1705453"/>
            <a:ext cx="11357122" cy="44010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s-419" sz="24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BYU-</a:t>
            </a:r>
            <a:r>
              <a:rPr lang="es-419" sz="24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Pathway</a:t>
            </a:r>
            <a:r>
              <a:rPr lang="es-419" sz="24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 puede ayudar a los alumnos a obtener certificados o un título de grado completamente en línea a un costo muy reducido. 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s-419" sz="2400" b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Su propósito es ayudar a los alumnos a convertirse en discípulos de Jesucristo que sean líderes en sus hogares, en la Iglesia y en la comunidad.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A51F8C-CA80-B6F6-B867-FBCF1FDC71DE}"/>
              </a:ext>
            </a:extLst>
          </p:cNvPr>
          <p:cNvGrpSpPr/>
          <p:nvPr/>
        </p:nvGrpSpPr>
        <p:grpSpPr>
          <a:xfrm>
            <a:off x="8501741" y="3956727"/>
            <a:ext cx="2177143" cy="2405931"/>
            <a:chOff x="8501741" y="3946235"/>
            <a:chExt cx="2177143" cy="24059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35D0B5C-8112-B337-4974-7AEB440AA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784779" y="3946235"/>
              <a:ext cx="1568160" cy="156816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A29802-617E-2105-28D2-99BDB4FAE08F}"/>
                </a:ext>
              </a:extLst>
            </p:cNvPr>
            <p:cNvSpPr/>
            <p:nvPr/>
          </p:nvSpPr>
          <p:spPr>
            <a:xfrm>
              <a:off x="8501741" y="5644280"/>
              <a:ext cx="2177143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s-419" sz="2000">
                  <a:solidFill>
                    <a:schemeClr val="tx2"/>
                  </a:solidFill>
                  <a:latin typeface="Aptos Light"/>
                </a:rPr>
                <a:t>Ahorrar tiempo </a:t>
              </a:r>
              <a:br>
                <a:rPr lang="pl-PL" sz="2000">
                  <a:solidFill>
                    <a:schemeClr val="tx2"/>
                  </a:solidFill>
                  <a:latin typeface="Aptos Light"/>
                </a:rPr>
              </a:br>
              <a:r>
                <a:rPr lang="es-419" sz="2000">
                  <a:solidFill>
                    <a:schemeClr val="tx2"/>
                  </a:solidFill>
                  <a:latin typeface="Aptos Light"/>
                </a:rPr>
                <a:t>y dinero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07D41C0-B8F9-19BD-907D-970F4749C592}"/>
              </a:ext>
            </a:extLst>
          </p:cNvPr>
          <p:cNvGrpSpPr>
            <a:grpSpLocks noChangeAspect="1"/>
          </p:cNvGrpSpPr>
          <p:nvPr/>
        </p:nvGrpSpPr>
        <p:grpSpPr>
          <a:xfrm>
            <a:off x="1189656" y="3897050"/>
            <a:ext cx="2305699" cy="2465645"/>
            <a:chOff x="1423315" y="3664977"/>
            <a:chExt cx="1936786" cy="207114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844B9C6-5D7E-431B-15A9-B873D80C0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763952" y="3664977"/>
              <a:ext cx="1315309" cy="13153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1ADF047-8939-61E5-358B-40216E3332E9}"/>
                </a:ext>
              </a:extLst>
            </p:cNvPr>
            <p:cNvSpPr/>
            <p:nvPr/>
          </p:nvSpPr>
          <p:spPr>
            <a:xfrm>
              <a:off x="1423315" y="5141495"/>
              <a:ext cx="1936786" cy="59462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s-419" sz="2000">
                  <a:solidFill>
                    <a:schemeClr val="tx2"/>
                  </a:solidFill>
                  <a:latin typeface="Aptos Light"/>
                </a:rPr>
                <a:t>Aumentar la fe </a:t>
              </a:r>
              <a:br>
                <a:rPr lang="pl-PL" sz="2000">
                  <a:solidFill>
                    <a:schemeClr val="tx2"/>
                  </a:solidFill>
                  <a:latin typeface="Aptos Light"/>
                </a:rPr>
              </a:br>
              <a:r>
                <a:rPr lang="es-419" sz="2000">
                  <a:solidFill>
                    <a:schemeClr val="tx2"/>
                  </a:solidFill>
                  <a:latin typeface="Aptos Light"/>
                </a:rPr>
                <a:t>en Jesucristo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B53FA1-A563-A16D-FB0F-5147280CFECC}"/>
              </a:ext>
            </a:extLst>
          </p:cNvPr>
          <p:cNvGrpSpPr/>
          <p:nvPr/>
        </p:nvGrpSpPr>
        <p:grpSpPr>
          <a:xfrm>
            <a:off x="4748243" y="3897050"/>
            <a:ext cx="2305698" cy="2465604"/>
            <a:chOff x="4748243" y="3886558"/>
            <a:chExt cx="2305698" cy="246560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3F9B43B-3197-060A-F91D-AEAF8D309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152329" y="3886558"/>
              <a:ext cx="1568159" cy="1568159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9068C8-F94A-60BF-8146-317BB9DC64CE}"/>
                </a:ext>
              </a:extLst>
            </p:cNvPr>
            <p:cNvSpPr/>
            <p:nvPr/>
          </p:nvSpPr>
          <p:spPr>
            <a:xfrm>
              <a:off x="4748243" y="5644276"/>
              <a:ext cx="2305698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s-419" sz="2000">
                  <a:solidFill>
                    <a:schemeClr val="tx2"/>
                  </a:solidFill>
                  <a:latin typeface="Aptos Light"/>
                  <a:ea typeface="Calibri"/>
                  <a:cs typeface="Calibri"/>
                </a:rPr>
                <a:t>Obtener </a:t>
              </a:r>
              <a:br>
                <a:rPr lang="pl-PL" sz="2000">
                  <a:solidFill>
                    <a:schemeClr val="tx2"/>
                  </a:solidFill>
                  <a:latin typeface="Aptos Light"/>
                  <a:ea typeface="Calibri"/>
                  <a:cs typeface="Calibri"/>
                </a:rPr>
              </a:br>
              <a:r>
                <a:rPr lang="es-419" sz="2000">
                  <a:solidFill>
                    <a:schemeClr val="tx2"/>
                  </a:solidFill>
                  <a:latin typeface="Aptos Light"/>
                  <a:ea typeface="Calibri"/>
                  <a:cs typeface="Calibri"/>
                </a:rPr>
                <a:t>un mejor trabajo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675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3472" y="1470036"/>
            <a:ext cx="5507270" cy="3268574"/>
          </a:xfrm>
        </p:spPr>
        <p:txBody>
          <a:bodyPr>
            <a:noAutofit/>
          </a:bodyPr>
          <a:lstStyle/>
          <a:p>
            <a:pPr marL="118745" indent="-118745" algn="l"/>
            <a:r>
              <a:rPr lang="es-419" sz="2400" spc="-20"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</a:t>
            </a:r>
            <a:r>
              <a:rPr lang="es-419" sz="2400" spc="-2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Antes de comenzar </a:t>
            </a:r>
            <a:r>
              <a:rPr lang="es-419" sz="2400" spc="-2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EnglishConnect</a:t>
            </a:r>
            <a:r>
              <a:rPr lang="es-419" sz="2400" spc="-2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 3, traté de ingresar a BYU-</a:t>
            </a:r>
            <a:r>
              <a:rPr lang="es-419" sz="2400" spc="-2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Pathway</a:t>
            </a:r>
            <a:r>
              <a:rPr lang="es-419" sz="2400" spc="-2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pero no aprobé la prueba de inglés. Hace algunas semanas, lo intenté de nuevo. Estaba muy sorprendida cuando recibí el correo electrónico que decía que había aprobado mi examen y me daba la bienvenida al programa.</a:t>
            </a:r>
            <a:r>
              <a:rPr lang="es-419" sz="2400" spc="-20"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5014219"/>
            <a:ext cx="3605240" cy="506248"/>
          </a:xfrm>
        </p:spPr>
        <p:txBody>
          <a:bodyPr>
            <a:noAutofit/>
          </a:bodyPr>
          <a:lstStyle/>
          <a:p>
            <a:pPr marL="4445" algn="l">
              <a:lnSpc>
                <a:spcPct val="110000"/>
              </a:lnSpc>
            </a:pPr>
            <a:r>
              <a:rPr lang="es-419" sz="2000" b="1">
                <a:latin typeface="Aptos"/>
                <a:ea typeface="Roboto Slab"/>
                <a:cs typeface="Roboto Slab"/>
              </a:rPr>
              <a:t>Cristina Castellano Botero</a:t>
            </a:r>
          </a:p>
          <a:p>
            <a:pPr marL="4445" algn="l">
              <a:lnSpc>
                <a:spcPct val="110000"/>
              </a:lnSpc>
            </a:pPr>
            <a:r>
              <a:rPr lang="es-419" i="1">
                <a:latin typeface="Aptos Light"/>
                <a:ea typeface="Roboto Slab Light"/>
                <a:cs typeface="Open Sans"/>
              </a:rPr>
              <a:t>Colombia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4EA559B-9F4A-3269-802D-87F4B7F3B322}"/>
              </a:ext>
            </a:extLst>
          </p:cNvPr>
          <p:cNvCxnSpPr>
            <a:cxnSpLocks/>
          </p:cNvCxnSpPr>
          <p:nvPr/>
        </p:nvCxnSpPr>
        <p:spPr>
          <a:xfrm>
            <a:off x="6096000" y="4832573"/>
            <a:ext cx="5374741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Placeholder 10" descr="A person taking a selfie&#10;&#10;Description automatically generated">
            <a:extLst>
              <a:ext uri="{FF2B5EF4-FFF2-40B4-BE49-F238E27FC236}">
                <a16:creationId xmlns:a16="http://schemas.microsoft.com/office/drawing/2014/main" id="{07CA4596-FCAD-CCF2-D766-65EB2F6BED2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27609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501CEFF1-8A36-BF01-3479-AC8C60D965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3"/>
          <a:stretch/>
        </p:blipFill>
        <p:spPr>
          <a:xfrm>
            <a:off x="-42078" y="-1818"/>
            <a:ext cx="12321429" cy="70928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C0DD0A-83FA-428D-BCD4-AB006AA2AFC3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2826878" y="5908642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Prestar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servicio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a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otras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personas</a:t>
            </a:r>
            <a:endParaRPr lang="en-US">
              <a:solidFill>
                <a:schemeClr val="bg1"/>
              </a:solidFill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16835" y="5403017"/>
            <a:ext cx="1011250" cy="10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5BD58-C0CD-E964-0EF2-74D4A99DD0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CB2C1-921B-E17D-B077-8D99ADA37B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1123238"/>
            <a:ext cx="5638246" cy="892175"/>
          </a:xfrm>
        </p:spPr>
        <p:txBody>
          <a:bodyPr/>
          <a:lstStyle/>
          <a:p>
            <a:r>
              <a:rPr lang="en-US">
                <a:latin typeface="Aptos Light" panose="020B0004020202020204" pitchFamily="34" charset="0"/>
              </a:rPr>
              <a:t>Hablar, </a:t>
            </a:r>
            <a:r>
              <a:rPr lang="en-US" err="1">
                <a:latin typeface="Aptos Light" panose="020B0004020202020204" pitchFamily="34" charset="0"/>
              </a:rPr>
              <a:t>escuchar</a:t>
            </a:r>
            <a:r>
              <a:rPr lang="en-US">
                <a:latin typeface="Aptos Light" panose="020B0004020202020204" pitchFamily="34" charset="0"/>
              </a:rPr>
              <a:t> y </a:t>
            </a:r>
            <a:r>
              <a:rPr lang="en-US" err="1">
                <a:latin typeface="Aptos Light" panose="020B0004020202020204" pitchFamily="34" charset="0"/>
              </a:rPr>
              <a:t>aprender</a:t>
            </a:r>
            <a:r>
              <a:rPr lang="en-US">
                <a:latin typeface="Aptos Light" panose="020B0004020202020204" pitchFamily="34" charset="0"/>
              </a:rPr>
              <a:t> con </a:t>
            </a:r>
            <a:r>
              <a:rPr lang="en-US" err="1">
                <a:latin typeface="Aptos Light" panose="020B0004020202020204" pitchFamily="34" charset="0"/>
              </a:rPr>
              <a:t>otras</a:t>
            </a:r>
            <a:r>
              <a:rPr lang="en-US">
                <a:latin typeface="Aptos Light" panose="020B0004020202020204" pitchFamily="34" charset="0"/>
              </a:rPr>
              <a:t> personas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144A8-5D16-3BEE-11F4-0573C6A23F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>
                <a:latin typeface="Aptos Light" panose="020B0004020202020204" pitchFamily="34" charset="0"/>
              </a:rPr>
              <a:t>En </a:t>
            </a:r>
            <a:r>
              <a:rPr lang="en-US" err="1">
                <a:latin typeface="Aptos Light" panose="020B0004020202020204" pitchFamily="34" charset="0"/>
              </a:rPr>
              <a:t>los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grupos</a:t>
            </a:r>
            <a:r>
              <a:rPr lang="en-US">
                <a:latin typeface="Aptos Light" panose="020B0004020202020204" pitchFamily="34" charset="0"/>
              </a:rPr>
              <a:t> de </a:t>
            </a:r>
            <a:r>
              <a:rPr lang="en-US" err="1">
                <a:latin typeface="Aptos Light" panose="020B0004020202020204" pitchFamily="34" charset="0"/>
              </a:rPr>
              <a:t>conversación</a:t>
            </a:r>
            <a:r>
              <a:rPr lang="en-US">
                <a:latin typeface="Aptos Light" panose="020B0004020202020204" pitchFamily="34" charset="0"/>
              </a:rPr>
              <a:t> de </a:t>
            </a:r>
            <a:r>
              <a:rPr lang="en-US" err="1">
                <a:latin typeface="Aptos Light" panose="020B0004020202020204" pitchFamily="34" charset="0"/>
              </a:rPr>
              <a:t>EnglishConnect</a:t>
            </a:r>
            <a:r>
              <a:rPr lang="en-US">
                <a:latin typeface="Aptos Light" panose="020B0004020202020204" pitchFamily="34" charset="0"/>
              </a:rPr>
              <a:t>, le </a:t>
            </a:r>
            <a:r>
              <a:rPr lang="en-US" err="1">
                <a:latin typeface="Aptos Light" panose="020B0004020202020204" pitchFamily="34" charset="0"/>
              </a:rPr>
              <a:t>enseñará</a:t>
            </a:r>
            <a:r>
              <a:rPr lang="en-US">
                <a:latin typeface="Aptos Light" panose="020B0004020202020204" pitchFamily="34" charset="0"/>
              </a:rPr>
              <a:t> a </a:t>
            </a:r>
            <a:r>
              <a:rPr lang="en-US" err="1">
                <a:latin typeface="Aptos Light" panose="020B0004020202020204" pitchFamily="34" charset="0"/>
              </a:rPr>
              <a:t>otras</a:t>
            </a:r>
            <a:r>
              <a:rPr lang="en-US">
                <a:latin typeface="Aptos Light" panose="020B0004020202020204" pitchFamily="34" charset="0"/>
              </a:rPr>
              <a:t> personas y </a:t>
            </a:r>
            <a:r>
              <a:rPr lang="en-US" err="1">
                <a:latin typeface="Aptos Light" panose="020B0004020202020204" pitchFamily="34" charset="0"/>
              </a:rPr>
              <a:t>aprenderá</a:t>
            </a:r>
            <a:r>
              <a:rPr lang="en-US">
                <a:latin typeface="Aptos Light" panose="020B0004020202020204" pitchFamily="34" charset="0"/>
              </a:rPr>
              <a:t> de </a:t>
            </a:r>
            <a:r>
              <a:rPr lang="en-US" err="1">
                <a:latin typeface="Aptos Light" panose="020B0004020202020204" pitchFamily="34" charset="0"/>
              </a:rPr>
              <a:t>ellas</a:t>
            </a:r>
            <a:r>
              <a:rPr lang="en-US">
                <a:latin typeface="Aptos Light" panose="020B0004020202020204" pitchFamily="34" charset="0"/>
              </a:rPr>
              <a:t> </a:t>
            </a:r>
            <a:br>
              <a:rPr lang="en-US">
                <a:latin typeface="Aptos Light" panose="020B0004020202020204" pitchFamily="34" charset="0"/>
              </a:rPr>
            </a:br>
            <a:r>
              <a:rPr lang="en-US">
                <a:latin typeface="Aptos Light" panose="020B0004020202020204" pitchFamily="34" charset="0"/>
              </a:rPr>
              <a:t>a </a:t>
            </a:r>
            <a:r>
              <a:rPr lang="en-US" err="1">
                <a:latin typeface="Aptos Light" panose="020B0004020202020204" pitchFamily="34" charset="0"/>
              </a:rPr>
              <a:t>medida</a:t>
            </a:r>
            <a:r>
              <a:rPr lang="en-US">
                <a:latin typeface="Aptos Light" panose="020B0004020202020204" pitchFamily="34" charset="0"/>
              </a:rPr>
              <a:t> que </a:t>
            </a:r>
            <a:r>
              <a:rPr lang="en-US" err="1">
                <a:latin typeface="Aptos Light" panose="020B0004020202020204" pitchFamily="34" charset="0"/>
              </a:rPr>
              <a:t>haga</a:t>
            </a:r>
            <a:r>
              <a:rPr lang="en-US">
                <a:latin typeface="Aptos Light" panose="020B0004020202020204" pitchFamily="34" charset="0"/>
              </a:rPr>
              <a:t> lo </a:t>
            </a:r>
            <a:r>
              <a:rPr lang="en-US" err="1">
                <a:latin typeface="Aptos Light" panose="020B0004020202020204" pitchFamily="34" charset="0"/>
              </a:rPr>
              <a:t>siguiente</a:t>
            </a:r>
            <a:r>
              <a:rPr lang="en-US">
                <a:latin typeface="Aptos Light" panose="020B0004020202020204" pitchFamily="34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>
                <a:latin typeface="Aptos Light" panose="020B0004020202020204" pitchFamily="34" charset="0"/>
              </a:rPr>
              <a:t>Mejore</a:t>
            </a:r>
            <a:r>
              <a:rPr lang="en-US">
                <a:latin typeface="Aptos Light" panose="020B0004020202020204" pitchFamily="34" charset="0"/>
              </a:rPr>
              <a:t> las </a:t>
            </a:r>
            <a:r>
              <a:rPr lang="en-US" err="1">
                <a:latin typeface="Aptos Light" panose="020B0004020202020204" pitchFamily="34" charset="0"/>
              </a:rPr>
              <a:t>habilidades</a:t>
            </a:r>
            <a:r>
              <a:rPr lang="en-US">
                <a:latin typeface="Aptos Light" panose="020B0004020202020204" pitchFamily="34" charset="0"/>
              </a:rPr>
              <a:t> de </a:t>
            </a:r>
            <a:r>
              <a:rPr lang="en-US" err="1">
                <a:latin typeface="Aptos Light" panose="020B0004020202020204" pitchFamily="34" charset="0"/>
              </a:rPr>
              <a:t>hablar</a:t>
            </a:r>
            <a:r>
              <a:rPr lang="en-US">
                <a:latin typeface="Aptos Light" panose="020B0004020202020204" pitchFamily="34" charset="0"/>
              </a:rPr>
              <a:t> y </a:t>
            </a:r>
            <a:r>
              <a:rPr lang="en-US" err="1">
                <a:latin typeface="Aptos Light" panose="020B0004020202020204" pitchFamily="34" charset="0"/>
              </a:rPr>
              <a:t>escuchar</a:t>
            </a:r>
            <a:r>
              <a:rPr lang="en-US">
                <a:latin typeface="Aptos Light" panose="020B00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>
                <a:latin typeface="Aptos Light" panose="020B0004020202020204" pitchFamily="34" charset="0"/>
              </a:rPr>
              <a:t>Aprenda</a:t>
            </a:r>
            <a:r>
              <a:rPr lang="en-US">
                <a:latin typeface="Aptos Light" panose="020B0004020202020204" pitchFamily="34" charset="0"/>
              </a:rPr>
              <a:t> de sus </a:t>
            </a:r>
            <a:r>
              <a:rPr lang="en-US" err="1">
                <a:latin typeface="Aptos Light" panose="020B0004020202020204" pitchFamily="34" charset="0"/>
              </a:rPr>
              <a:t>errores</a:t>
            </a:r>
            <a:endParaRPr lang="en-US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Aptos Light" panose="020B0004020202020204" pitchFamily="34" charset="0"/>
              </a:rPr>
              <a:t>Cree </a:t>
            </a:r>
            <a:r>
              <a:rPr lang="en-US" err="1">
                <a:latin typeface="Aptos Light" panose="020B0004020202020204" pitchFamily="34" charset="0"/>
              </a:rPr>
              <a:t>conexiones</a:t>
            </a:r>
            <a:r>
              <a:rPr lang="en-US">
                <a:latin typeface="Aptos Light" panose="020B00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>
                <a:latin typeface="Aptos Light" panose="020B0004020202020204" pitchFamily="34" charset="0"/>
              </a:rPr>
              <a:t>Desarrolle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confianza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en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sí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mismo</a:t>
            </a:r>
            <a:endParaRPr lang="en-US">
              <a:latin typeface="Aptos Light" panose="020B0004020202020204" pitchFamily="34" charset="0"/>
            </a:endParaRPr>
          </a:p>
        </p:txBody>
      </p:sp>
      <p:pic>
        <p:nvPicPr>
          <p:cNvPr id="5" name="Picture Placeholder 2">
            <a:extLst>
              <a:ext uri="{FF2B5EF4-FFF2-40B4-BE49-F238E27FC236}">
                <a16:creationId xmlns:a16="http://schemas.microsoft.com/office/drawing/2014/main" id="{00C12D78-D685-F25A-88F1-8C32D08FB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4065" y="1017735"/>
            <a:ext cx="3815787" cy="550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216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1071563"/>
            <a:ext cx="5329474" cy="3376012"/>
          </a:xfrm>
        </p:spPr>
        <p:txBody>
          <a:bodyPr>
            <a:noAutofit/>
          </a:bodyPr>
          <a:lstStyle/>
          <a:p>
            <a:pPr marL="118745" indent="-118745" algn="l"/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“Tengo muchos amigos nuevos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[de </a:t>
            </a:r>
            <a:r>
              <a:rPr lang="es-419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EnglishConnect</a:t>
            </a:r>
            <a:r>
              <a:rPr lang="es-419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]. Me daba miedo hablar en inglés, pero ahora siento que puedo comunicarme con más personas y que me entienden. Creo que podré prestar servicio a otras personas mucho mejor.”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27593" y="4901516"/>
            <a:ext cx="3605240" cy="506248"/>
          </a:xfrm>
        </p:spPr>
        <p:txBody>
          <a:bodyPr>
            <a:noAutofit/>
          </a:bodyPr>
          <a:lstStyle/>
          <a:p>
            <a:pPr marL="4445" algn="l"/>
            <a:r>
              <a:rPr lang="es-419" sz="2000" b="1">
                <a:latin typeface="Aptos"/>
                <a:ea typeface="Roboto Slab"/>
                <a:cs typeface="Open Sans"/>
              </a:rPr>
              <a:t>Elena Gómez</a:t>
            </a:r>
          </a:p>
          <a:p>
            <a:pPr marL="4445" algn="l"/>
            <a:r>
              <a:rPr lang="es-419" i="1">
                <a:latin typeface="Aptos Light"/>
                <a:ea typeface="Roboto Slab Light"/>
                <a:cs typeface="Open Sans"/>
              </a:rPr>
              <a:t>Uruguay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B7205C7-4168-71A9-7B13-A2AE1761F026}"/>
              </a:ext>
            </a:extLst>
          </p:cNvPr>
          <p:cNvCxnSpPr>
            <a:cxnSpLocks/>
          </p:cNvCxnSpPr>
          <p:nvPr/>
        </p:nvCxnSpPr>
        <p:spPr>
          <a:xfrm>
            <a:off x="6227593" y="4651607"/>
            <a:ext cx="5197880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411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4"/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C0D4A-F993-AD48-9969-9C6847F35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0000" y="1849177"/>
            <a:ext cx="5934917" cy="2551953"/>
          </a:xfrm>
        </p:spPr>
        <p:txBody>
          <a:bodyPr vert="horz" lIns="0" tIns="0" rIns="0" bIns="0" rtlCol="0" anchor="ctr" anchorCtr="0">
            <a:noAutofit/>
          </a:bodyPr>
          <a:lstStyle/>
          <a:p>
            <a:pPr marL="0" indent="0">
              <a:buNone/>
            </a:pPr>
            <a:r>
              <a:rPr lang="es-419" sz="2200" b="1">
                <a:solidFill>
                  <a:schemeClr val="accent2"/>
                </a:solidFill>
                <a:latin typeface="Aptos Light"/>
                <a:ea typeface="Open Sans"/>
                <a:cs typeface="Open Sans"/>
              </a:rPr>
              <a:t>ENCUENTRE UN GRUPO CERCA DE USTED</a:t>
            </a:r>
          </a:p>
          <a:p>
            <a:pPr marL="0" indent="0">
              <a:buNone/>
            </a:pPr>
            <a:r>
              <a:rPr lang="es-419" sz="2200">
                <a:latin typeface="Aptos Light"/>
                <a:ea typeface="Open Sans"/>
                <a:cs typeface="Open Sans"/>
              </a:rPr>
              <a:t>Visite </a:t>
            </a:r>
            <a:r>
              <a:rPr lang="es-419" sz="2200">
                <a:latin typeface="Aptos Light"/>
                <a:ea typeface="Open Sans Light"/>
                <a:cs typeface="Open Sans Light"/>
              </a:rPr>
              <a:t>englishconnect.org/es/inicio</a:t>
            </a:r>
          </a:p>
          <a:p>
            <a:pPr marL="0" indent="0">
              <a:buNone/>
            </a:pPr>
            <a:br>
              <a:rPr lang="es-419" sz="2200" b="1">
                <a:solidFill>
                  <a:schemeClr val="accent3"/>
                </a:solidFill>
                <a:latin typeface="Aptos Light"/>
                <a:ea typeface="Open Sans"/>
                <a:cs typeface="Open Sans"/>
              </a:rPr>
            </a:br>
            <a:r>
              <a:rPr lang="es-419" sz="2200" b="1">
                <a:solidFill>
                  <a:schemeClr val="accent3"/>
                </a:solidFill>
                <a:latin typeface="Aptos Light"/>
                <a:ea typeface="Open Sans"/>
                <a:cs typeface="Open Sans"/>
              </a:rPr>
              <a:t>INVITE A OTRAS PERSONAS</a:t>
            </a:r>
          </a:p>
          <a:p>
            <a:pPr marL="0" indent="0">
              <a:buNone/>
            </a:pPr>
            <a:r>
              <a:rPr lang="es-419" sz="2200">
                <a:latin typeface="Aptos Light"/>
                <a:ea typeface="Open Sans Light"/>
                <a:cs typeface="Open Sans Light"/>
              </a:rPr>
              <a:t>Disponible para hablantes de todos los idiomas</a:t>
            </a:r>
          </a:p>
          <a:p>
            <a:pPr marL="0" indent="0">
              <a:buNone/>
            </a:pPr>
            <a:r>
              <a:rPr lang="es-419" sz="2200">
                <a:latin typeface="Aptos Light"/>
                <a:ea typeface="Open Sans Light"/>
                <a:cs typeface="Open Sans Light"/>
              </a:rPr>
              <a:t>Abierto a toda la comunidad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FBC0BE-498F-9D49-BBC8-ED9BC27E0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861" y="1235369"/>
            <a:ext cx="6411024" cy="426720"/>
          </a:xfrm>
        </p:spPr>
        <p:txBody>
          <a:bodyPr>
            <a:noAutofit/>
          </a:bodyPr>
          <a:lstStyle/>
          <a:p>
            <a:r>
              <a:rPr lang="es-419">
                <a:latin typeface="Aptos Light" panose="020B0004020202020204" pitchFamily="34" charset="0"/>
                <a:ea typeface="Roboto Slab Light" pitchFamily="2" charset="0"/>
                <a:cs typeface="Calibri"/>
              </a:rPr>
              <a:t>Cómo participar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1A5C5D9-534E-B485-4CDC-E64FF4E55BA2}"/>
              </a:ext>
            </a:extLst>
          </p:cNvPr>
          <p:cNvGrpSpPr/>
          <p:nvPr/>
        </p:nvGrpSpPr>
        <p:grpSpPr>
          <a:xfrm>
            <a:off x="5324251" y="1849177"/>
            <a:ext cx="530038" cy="490817"/>
            <a:chOff x="5343861" y="1995794"/>
            <a:chExt cx="530038" cy="49081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40C096D-3506-5607-AC58-07595FA9BC7E}"/>
                </a:ext>
              </a:extLst>
            </p:cNvPr>
            <p:cNvSpPr/>
            <p:nvPr/>
          </p:nvSpPr>
          <p:spPr>
            <a:xfrm>
              <a:off x="5343861" y="1995794"/>
              <a:ext cx="490817" cy="4908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4E81425-C55A-E93F-CCCC-6E75DC1DC875}"/>
                </a:ext>
              </a:extLst>
            </p:cNvPr>
            <p:cNvSpPr txBox="1"/>
            <p:nvPr/>
          </p:nvSpPr>
          <p:spPr>
            <a:xfrm>
              <a:off x="5394294" y="2038539"/>
              <a:ext cx="479605" cy="4308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s-419" sz="22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1.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B9725D-0E6C-0E15-46ED-288BABB5D3A9}"/>
              </a:ext>
            </a:extLst>
          </p:cNvPr>
          <p:cNvGrpSpPr/>
          <p:nvPr/>
        </p:nvGrpSpPr>
        <p:grpSpPr>
          <a:xfrm>
            <a:off x="5337137" y="3038697"/>
            <a:ext cx="554697" cy="490817"/>
            <a:chOff x="5343862" y="3252705"/>
            <a:chExt cx="554697" cy="49081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DB1159B-C0BB-BFB1-4E19-7FC1C004E5CE}"/>
                </a:ext>
              </a:extLst>
            </p:cNvPr>
            <p:cNvSpPr/>
            <p:nvPr/>
          </p:nvSpPr>
          <p:spPr>
            <a:xfrm>
              <a:off x="5343862" y="3252705"/>
              <a:ext cx="490817" cy="4908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6E652E1-2FA5-CCE9-DCEF-9EA6CE4D8AD0}"/>
                </a:ext>
              </a:extLst>
            </p:cNvPr>
            <p:cNvSpPr txBox="1"/>
            <p:nvPr/>
          </p:nvSpPr>
          <p:spPr>
            <a:xfrm>
              <a:off x="5407742" y="3285739"/>
              <a:ext cx="490817" cy="4308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s-419" sz="2200" b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796C3DA-E4EA-5628-2B86-9EB876D0E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3706" y="4684178"/>
            <a:ext cx="1675844" cy="16758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3C0BD5-A79E-396E-4DB2-550752EEDFD3}"/>
              </a:ext>
            </a:extLst>
          </p:cNvPr>
          <p:cNvSpPr txBox="1"/>
          <p:nvPr/>
        </p:nvSpPr>
        <p:spPr>
          <a:xfrm>
            <a:off x="7776406" y="5531962"/>
            <a:ext cx="2910061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  <a:t>¡ESCANEE PARA COMENZAR!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CA4BFBD-0B5D-73F4-FCD9-35AD477D29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35011"/>
            <a:ext cx="4249553" cy="4543664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275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A2D71A-313A-4641-90E2-F839B45CC9DD}"/>
              </a:ext>
            </a:extLst>
          </p:cNvPr>
          <p:cNvSpPr txBox="1"/>
          <p:nvPr/>
        </p:nvSpPr>
        <p:spPr>
          <a:xfrm>
            <a:off x="3888424" y="4866602"/>
            <a:ext cx="441729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US" sz="2800" i="1" dirty="0" err="1">
                <a:solidFill>
                  <a:srgbClr val="FFFFFF"/>
                </a:solidFill>
                <a:ea typeface="+mn-lt"/>
                <a:cs typeface="+mn-lt"/>
              </a:rPr>
              <a:t>englishconnect.org</a:t>
            </a:r>
            <a:r>
              <a:rPr lang="en-US" sz="2800" i="1" dirty="0">
                <a:solidFill>
                  <a:srgbClr val="FFFFFF"/>
                </a:solidFill>
                <a:ea typeface="+mn-lt"/>
                <a:cs typeface="+mn-lt"/>
              </a:rPr>
              <a:t>/es/</a:t>
            </a:r>
            <a:r>
              <a:rPr lang="en-US" sz="2800" i="1" dirty="0" err="1">
                <a:solidFill>
                  <a:srgbClr val="FFFFFF"/>
                </a:solidFill>
                <a:ea typeface="+mn-lt"/>
                <a:cs typeface="+mn-lt"/>
              </a:rPr>
              <a:t>inicio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3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A3455-E97E-B561-0679-71AEDC3D6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en and black rectangular sign&#10;&#10;Description automatically generated">
            <a:extLst>
              <a:ext uri="{FF2B5EF4-FFF2-40B4-BE49-F238E27FC236}">
                <a16:creationId xmlns:a16="http://schemas.microsoft.com/office/drawing/2014/main" id="{678DCF9E-4760-9435-B756-95709AE83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788" y="1858510"/>
            <a:ext cx="9309766" cy="2563373"/>
          </a:xfrm>
          <a:prstGeom prst="rect">
            <a:avLst/>
          </a:prstGeom>
        </p:spPr>
      </p:pic>
      <p:sp>
        <p:nvSpPr>
          <p:cNvPr id="26628" name="Title 1">
            <a:extLst>
              <a:ext uri="{FF2B5EF4-FFF2-40B4-BE49-F238E27FC236}">
                <a16:creationId xmlns:a16="http://schemas.microsoft.com/office/drawing/2014/main" id="{F0190654-7EC7-C894-66EB-EA67B5296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err="1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Niveles</a:t>
            </a:r>
            <a:r>
              <a:rPr lang="en-US" altLang="en-US" sz="3200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 y </a:t>
            </a:r>
            <a:r>
              <a:rPr lang="en-US" altLang="en-US" sz="3200" err="1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público</a:t>
            </a:r>
            <a:endParaRPr lang="en-US" altLang="en-US" sz="3200">
              <a:latin typeface="Aptos Light"/>
              <a:ea typeface="Roboto Slab Light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71A80-1633-DF1E-C592-5BACD4C95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539307" cy="4648199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s-419" sz="24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s-419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tiene varios niveles para ayudar a los alumnos a progresar.</a:t>
            </a: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s-419" altLang="en-US" sz="2400">
              <a:solidFill>
                <a:schemeClr val="tx2"/>
              </a:solidFill>
              <a:latin typeface="Aptos Light"/>
            </a:endParaRPr>
          </a:p>
          <a:p>
            <a:pPr>
              <a:buClr>
                <a:schemeClr val="tx2"/>
              </a:buClr>
            </a:pPr>
            <a:r>
              <a:rPr lang="es-419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 1 y 2 son gratuitos y ayudan a los alumnos a desarrollar habilidades básicas en inglés.</a:t>
            </a:r>
          </a:p>
          <a:p>
            <a:pPr>
              <a:buClr>
                <a:schemeClr val="tx2"/>
              </a:buClr>
            </a:pPr>
            <a:r>
              <a:rPr lang="es-419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 3 tiene un costo bajo y prepara a los alumnos para el entorno laboral </a:t>
            </a:r>
            <a:b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</a:b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y las oportunidades académicas, especialmente BYU-</a:t>
            </a:r>
            <a:r>
              <a:rPr lang="es-419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Pathway</a:t>
            </a: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Worldwide</a:t>
            </a: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.</a:t>
            </a:r>
          </a:p>
          <a:p>
            <a:pPr>
              <a:buClr>
                <a:schemeClr val="tx2"/>
              </a:buClr>
            </a:pPr>
            <a:r>
              <a:rPr lang="es-419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Todos están invitados: miembros y amigos de la Iglesia desde los once años.</a:t>
            </a:r>
          </a:p>
        </p:txBody>
      </p:sp>
    </p:spTree>
    <p:extLst>
      <p:ext uri="{BB962C8B-B14F-4D97-AF65-F5344CB8AC3E}">
        <p14:creationId xmlns:p14="http://schemas.microsoft.com/office/powerpoint/2010/main" val="40916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 group of women sitting in chairs&#10;&#10;Description automatically generated">
            <a:extLst>
              <a:ext uri="{FF2B5EF4-FFF2-40B4-BE49-F238E27FC236}">
                <a16:creationId xmlns:a16="http://schemas.microsoft.com/office/drawing/2014/main" id="{5ECBA084-9EDD-6F43-A78C-F1535DF634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197063" cy="685800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73116" y="3711388"/>
            <a:ext cx="3842030" cy="311176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Nivel </a:t>
            </a:r>
            <a:r>
              <a:rPr lang="en-US" sz="2400" b="1" err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Básico</a:t>
            </a:r>
            <a:endParaRPr lang="en-US">
              <a:solidFill>
                <a:srgbClr val="01B6D1"/>
              </a:solidFill>
              <a:latin typeface="Apto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Gratuito</a:t>
            </a:r>
            <a:endParaRPr lang="en-US" sz="2100" i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Grupos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de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conversación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interactivos</a:t>
            </a:r>
            <a:endParaRPr lang="en-US" sz="2100" i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Prácticas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a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su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propio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ritmo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Preparación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para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 3</a:t>
            </a:r>
            <a:endParaRPr lang="en-US" sz="220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>
              <a:lnSpc>
                <a:spcPct val="100000"/>
              </a:lnSpc>
            </a:pPr>
            <a:endParaRPr lang="en-US">
              <a:latin typeface="Aptos Light"/>
              <a:ea typeface="Calibri Light"/>
              <a:cs typeface="Calibri Ligh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22E1D8-80F9-21A0-20A6-81B604EB47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42806" y="41361"/>
            <a:ext cx="3490615" cy="2093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CC3AD9-5DDA-D260-6E31-3B041948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42805" y="1728885"/>
            <a:ext cx="3490616" cy="20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36749-3A72-A131-89EE-BEC5B2A7A0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961010"/>
            <a:ext cx="10168999" cy="892175"/>
          </a:xfrm>
        </p:spPr>
        <p:txBody>
          <a:bodyPr/>
          <a:lstStyle/>
          <a:p>
            <a:r>
              <a:rPr lang="en-US" err="1">
                <a:latin typeface="Aptos Light" panose="020B0004020202020204" pitchFamily="34" charset="0"/>
              </a:rPr>
              <a:t>EnglishConnect</a:t>
            </a:r>
            <a:r>
              <a:rPr lang="en-US">
                <a:latin typeface="Aptos Light" panose="020B0004020202020204" pitchFamily="34" charset="0"/>
              </a:rPr>
              <a:t> 1 y 2: </a:t>
            </a:r>
            <a:r>
              <a:rPr lang="en-US" err="1">
                <a:latin typeface="Aptos Light" panose="020B0004020202020204" pitchFamily="34" charset="0"/>
              </a:rPr>
              <a:t>Recursos</a:t>
            </a:r>
            <a:r>
              <a:rPr lang="en-US">
                <a:latin typeface="Aptos Light" panose="020B0004020202020204" pitchFamily="34" charset="0"/>
              </a:rPr>
              <a:t> para </a:t>
            </a:r>
            <a:r>
              <a:rPr lang="en-US" err="1">
                <a:latin typeface="Aptos Light" panose="020B0004020202020204" pitchFamily="34" charset="0"/>
              </a:rPr>
              <a:t>principiantes</a:t>
            </a:r>
            <a:endParaRPr lang="en-US">
              <a:latin typeface="Aptos Light" panose="020B00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E4181-AFDB-EA53-E1B5-5B74AEAE07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559" y="1454026"/>
            <a:ext cx="10169001" cy="540996"/>
          </a:xfrm>
        </p:spPr>
        <p:txBody>
          <a:bodyPr/>
          <a:lstStyle/>
          <a:p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Cursos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gratuitos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con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grupos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de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conversación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interactivos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.</a:t>
            </a:r>
          </a:p>
        </p:txBody>
      </p:sp>
      <p:pic>
        <p:nvPicPr>
          <p:cNvPr id="5" name="Picture 20" descr="A person sitting at a table writing on a book&#10;&#10;Description automatically generated">
            <a:extLst>
              <a:ext uri="{FF2B5EF4-FFF2-40B4-BE49-F238E27FC236}">
                <a16:creationId xmlns:a16="http://schemas.microsoft.com/office/drawing/2014/main" id="{CF0FE5C7-C908-18C1-F50E-563AEB7E9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559" y="2754472"/>
            <a:ext cx="5961457" cy="365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ouple of women looking at a phone&#10;&#10;Description automatically generated">
            <a:extLst>
              <a:ext uri="{FF2B5EF4-FFF2-40B4-BE49-F238E27FC236}">
                <a16:creationId xmlns:a16="http://schemas.microsoft.com/office/drawing/2014/main" id="{1AC90674-B420-BC78-C59F-61F510CB5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1789" y="2754472"/>
            <a:ext cx="4298360" cy="3658712"/>
          </a:xfrm>
          <a:prstGeom prst="rect">
            <a:avLst/>
          </a:prstGeom>
        </p:spPr>
      </p:pic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BEB19E3C-64FC-AEA4-5F02-769CE1CEFD88}"/>
              </a:ext>
            </a:extLst>
          </p:cNvPr>
          <p:cNvSpPr txBox="1">
            <a:spLocks/>
          </p:cNvSpPr>
          <p:nvPr/>
        </p:nvSpPr>
        <p:spPr>
          <a:xfrm>
            <a:off x="700559" y="1995022"/>
            <a:ext cx="10169001" cy="11373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err="1">
                <a:latin typeface="Aptos Light" panose="020B0004020202020204" pitchFamily="34" charset="0"/>
              </a:rPr>
              <a:t>Recursos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disponibles</a:t>
            </a:r>
            <a:r>
              <a:rPr lang="en-US">
                <a:latin typeface="Aptos Light" panose="020B0004020202020204" pitchFamily="34" charset="0"/>
              </a:rPr>
              <a:t> de forma impresa, </a:t>
            </a:r>
            <a:r>
              <a:rPr lang="en-US" err="1">
                <a:latin typeface="Aptos Light" panose="020B0004020202020204" pitchFamily="34" charset="0"/>
              </a:rPr>
              <a:t>en</a:t>
            </a:r>
            <a:r>
              <a:rPr lang="en-US">
                <a:latin typeface="Aptos Light" panose="020B0004020202020204" pitchFamily="34" charset="0"/>
              </a:rPr>
              <a:t> la </a:t>
            </a:r>
            <a:r>
              <a:rPr lang="en-US" err="1">
                <a:latin typeface="Aptos Light" panose="020B0004020202020204" pitchFamily="34" charset="0"/>
              </a:rPr>
              <a:t>aplicación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Biblioteca</a:t>
            </a:r>
            <a:r>
              <a:rPr lang="en-US">
                <a:latin typeface="Aptos Light" panose="020B0004020202020204" pitchFamily="34" charset="0"/>
              </a:rPr>
              <a:t> del </a:t>
            </a:r>
            <a:r>
              <a:rPr lang="en-US" err="1">
                <a:latin typeface="Aptos Light" panose="020B0004020202020204" pitchFamily="34" charset="0"/>
              </a:rPr>
              <a:t>Evangelio</a:t>
            </a:r>
            <a:r>
              <a:rPr lang="en-US">
                <a:latin typeface="Aptos Light" panose="020B0004020202020204" pitchFamily="34" charset="0"/>
              </a:rPr>
              <a:t> y </a:t>
            </a:r>
            <a:r>
              <a:rPr lang="en-US" err="1">
                <a:latin typeface="Aptos Light" panose="020B0004020202020204" pitchFamily="34" charset="0"/>
              </a:rPr>
              <a:t>en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i="1" err="1">
                <a:latin typeface="Aptos Light" panose="020B0004020202020204" pitchFamily="34" charset="0"/>
              </a:rPr>
              <a:t>englishconnect.org</a:t>
            </a:r>
            <a:r>
              <a:rPr lang="en-US" i="1">
                <a:latin typeface="Aptos Light" panose="020B00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699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9A08F2-B232-0278-316F-4B743C7F077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91726" y="3124919"/>
            <a:ext cx="3911168" cy="9064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Nivel </a:t>
            </a:r>
            <a:r>
              <a:rPr lang="en-US" sz="2400" b="1" err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Intermedio</a:t>
            </a:r>
            <a:endParaRPr lang="en-US">
              <a:latin typeface="Apto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Bajo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costo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línea</a:t>
            </a:r>
            <a:endParaRPr lang="en-US" sz="2100" i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Grupos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de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conversación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interactivos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Prácticas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a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su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propio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ritmo</a:t>
            </a:r>
            <a:endParaRPr lang="en-US" sz="2100" i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Preparación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para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los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estudios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universitarios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especialmente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BYU-Pathway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CE55BC-1863-DD4E-F1B1-F3424756BF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891726" y="882062"/>
            <a:ext cx="3490615" cy="20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9CC9B3B-D49F-6BB5-B215-7AD3AEB03A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Placeholder 2" descr="A computer sitting on top of a wooden table&#10;&#10;Description automatically generated">
            <a:extLst>
              <a:ext uri="{FF2B5EF4-FFF2-40B4-BE49-F238E27FC236}">
                <a16:creationId xmlns:a16="http://schemas.microsoft.com/office/drawing/2014/main" id="{265F9BFF-C6D0-757B-D4F4-BF1E98736F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6267" y="1017736"/>
            <a:ext cx="7637149" cy="5421746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378563E-D2CC-4888-8769-4E4D1953034E}"/>
              </a:ext>
            </a:extLst>
          </p:cNvPr>
          <p:cNvSpPr txBox="1">
            <a:spLocks/>
          </p:cNvSpPr>
          <p:nvPr/>
        </p:nvSpPr>
        <p:spPr>
          <a:xfrm>
            <a:off x="700561" y="1371600"/>
            <a:ext cx="5395439" cy="7323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EnglishConnect</a:t>
            </a:r>
            <a:r>
              <a:rPr lang="en-US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 3: </a:t>
            </a:r>
            <a:r>
              <a:rPr lang="en-US" sz="32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Recursos</a:t>
            </a:r>
            <a:r>
              <a:rPr lang="en-US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 </a:t>
            </a:r>
            <a:r>
              <a:rPr lang="en-US" sz="32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Intermedios</a:t>
            </a:r>
            <a:endParaRPr lang="en-US" sz="3200">
              <a:solidFill>
                <a:srgbClr val="58595B"/>
              </a:solidFill>
              <a:latin typeface="Aptos Light" panose="020B0004020202020204" pitchFamily="34" charset="0"/>
              <a:ea typeface="Roboto Slab Light" pitchFamily="2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385A411-318E-5804-B3F7-9BF135775B92}"/>
              </a:ext>
            </a:extLst>
          </p:cNvPr>
          <p:cNvSpPr txBox="1">
            <a:spLocks/>
          </p:cNvSpPr>
          <p:nvPr/>
        </p:nvSpPr>
        <p:spPr>
          <a:xfrm>
            <a:off x="700559" y="2580968"/>
            <a:ext cx="5395441" cy="28169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Curso en línea compatible con dispositivos móviles y computadoras portátiles</a:t>
            </a:r>
          </a:p>
          <a:p>
            <a:pPr marL="342900" indent="-342900"/>
            <a:r>
              <a:rPr lang="en-US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Comentarios y sugerencias de los instructores revisores</a:t>
            </a:r>
          </a:p>
          <a:p>
            <a:pPr marL="342900" indent="-342900"/>
            <a:r>
              <a:rPr lang="en-US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Herramientas para realizar un seguimiento del progreso</a:t>
            </a:r>
          </a:p>
          <a:p>
            <a:pPr marL="342900" indent="-342900"/>
            <a:r>
              <a:rPr lang="en-US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</a:rPr>
              <a:t>Temas académicos y del entorno laboral</a:t>
            </a:r>
          </a:p>
        </p:txBody>
      </p:sp>
    </p:spTree>
    <p:extLst>
      <p:ext uri="{BB962C8B-B14F-4D97-AF65-F5344CB8AC3E}">
        <p14:creationId xmlns:p14="http://schemas.microsoft.com/office/powerpoint/2010/main" val="207210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18A238-4E9A-3EA1-55D0-808002C97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1890651"/>
            <a:ext cx="5934917" cy="433533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err="1">
                <a:solidFill>
                  <a:srgbClr val="01B6D1"/>
                </a:solidFill>
                <a:latin typeface="Aptos Light" panose="020B0004020202020204" pitchFamily="34" charset="0"/>
              </a:rPr>
              <a:t>Grupos</a:t>
            </a:r>
            <a:r>
              <a:rPr lang="en-US" sz="2400" b="1">
                <a:solidFill>
                  <a:srgbClr val="01B6D1"/>
                </a:solidFill>
                <a:latin typeface="Aptos Light" panose="020B0004020202020204" pitchFamily="34" charset="0"/>
              </a:rPr>
              <a:t> de </a:t>
            </a:r>
            <a:r>
              <a:rPr lang="en-US" sz="2400" b="1" err="1">
                <a:solidFill>
                  <a:srgbClr val="01B6D1"/>
                </a:solidFill>
                <a:latin typeface="Aptos Light" panose="020B0004020202020204" pitchFamily="34" charset="0"/>
              </a:rPr>
              <a:t>conversación</a:t>
            </a:r>
            <a:r>
              <a:rPr lang="en-US" sz="2400" b="1">
                <a:solidFill>
                  <a:srgbClr val="01B6D1"/>
                </a:solidFill>
                <a:latin typeface="Aptos Light" panose="020B00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Aptos Light" panose="020B0004020202020204" pitchFamily="34" charset="0"/>
              </a:rPr>
              <a:t>Hablar del principio de </a:t>
            </a:r>
            <a:r>
              <a:rPr lang="en-US" sz="2400" err="1">
                <a:latin typeface="Aptos Light" panose="020B0004020202020204" pitchFamily="34" charset="0"/>
              </a:rPr>
              <a:t>aprendizaje</a:t>
            </a:r>
            <a:r>
              <a:rPr lang="en-US" sz="2400">
                <a:latin typeface="Aptos Light" panose="020B00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Aptos Light" panose="020B0004020202020204" pitchFamily="34" charset="0"/>
              </a:rPr>
              <a:t>Crear </a:t>
            </a:r>
            <a:r>
              <a:rPr lang="en-US" sz="2400" err="1">
                <a:latin typeface="Aptos Light" panose="020B0004020202020204" pitchFamily="34" charset="0"/>
              </a:rPr>
              <a:t>conversaciones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usando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los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patrones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br>
              <a:rPr lang="en-US" sz="2400">
                <a:latin typeface="Aptos Light" panose="020B0004020202020204" pitchFamily="34" charset="0"/>
              </a:rPr>
            </a:br>
            <a:r>
              <a:rPr lang="en-US" sz="2400">
                <a:latin typeface="Aptos Light" panose="020B0004020202020204" pitchFamily="34" charset="0"/>
              </a:rPr>
              <a:t>de </a:t>
            </a:r>
            <a:r>
              <a:rPr lang="en-US" sz="2400" err="1">
                <a:latin typeface="Aptos Light" panose="020B0004020202020204" pitchFamily="34" charset="0"/>
              </a:rPr>
              <a:t>comunicación</a:t>
            </a:r>
            <a:r>
              <a:rPr lang="en-US" sz="2400">
                <a:latin typeface="Aptos Light" panose="020B00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Evaluar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su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progreso</a:t>
            </a:r>
            <a:r>
              <a:rPr lang="en-US" sz="2400">
                <a:latin typeface="Aptos Light" panose="020B0004020202020204" pitchFamily="34" charset="0"/>
              </a:rPr>
              <a:t> y </a:t>
            </a:r>
            <a:r>
              <a:rPr lang="en-US" sz="2400" err="1">
                <a:latin typeface="Aptos Light" panose="020B0004020202020204" pitchFamily="34" charset="0"/>
              </a:rPr>
              <a:t>prepararse</a:t>
            </a:r>
            <a:r>
              <a:rPr lang="en-US" sz="2400">
                <a:latin typeface="Aptos Light" panose="020B0004020202020204" pitchFamily="34" charset="0"/>
              </a:rPr>
              <a:t> para la </a:t>
            </a:r>
            <a:br>
              <a:rPr lang="en-US" sz="2400">
                <a:latin typeface="Aptos Light" panose="020B0004020202020204" pitchFamily="34" charset="0"/>
              </a:rPr>
            </a:br>
            <a:r>
              <a:rPr lang="en-US" sz="2400" err="1">
                <a:latin typeface="Aptos Light" panose="020B0004020202020204" pitchFamily="34" charset="0"/>
              </a:rPr>
              <a:t>semana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siguiente</a:t>
            </a:r>
            <a:endParaRPr lang="en-US" sz="2400">
              <a:latin typeface="Aptos Light" panose="020B000402020202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2400" b="1" err="1">
                <a:solidFill>
                  <a:srgbClr val="01B6D1"/>
                </a:solidFill>
                <a:latin typeface="Aptos Light" panose="020B0004020202020204" pitchFamily="34" charset="0"/>
              </a:rPr>
              <a:t>Estudio</a:t>
            </a:r>
            <a:r>
              <a:rPr lang="en-US" sz="2400" b="1">
                <a:solidFill>
                  <a:srgbClr val="01B6D1"/>
                </a:solidFill>
                <a:latin typeface="Aptos Light" panose="020B0004020202020204" pitchFamily="34" charset="0"/>
              </a:rPr>
              <a:t> personal: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Estudiar</a:t>
            </a:r>
            <a:r>
              <a:rPr lang="en-US" sz="2400">
                <a:latin typeface="Aptos Light" panose="020B0004020202020204" pitchFamily="34" charset="0"/>
              </a:rPr>
              <a:t> un principio </a:t>
            </a:r>
            <a:r>
              <a:rPr lang="en-US" sz="2400" err="1">
                <a:latin typeface="Aptos Light" panose="020B0004020202020204" pitchFamily="34" charset="0"/>
              </a:rPr>
              <a:t>espiritual</a:t>
            </a:r>
            <a:r>
              <a:rPr lang="en-US" sz="2400">
                <a:latin typeface="Aptos Light" panose="020B0004020202020204" pitchFamily="34" charset="0"/>
              </a:rPr>
              <a:t> de </a:t>
            </a:r>
            <a:r>
              <a:rPr lang="en-US" sz="2400" err="1">
                <a:latin typeface="Aptos Light" panose="020B0004020202020204" pitchFamily="34" charset="0"/>
              </a:rPr>
              <a:t>aprendizaje</a:t>
            </a:r>
            <a:endParaRPr lang="en-US" sz="2400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Memorizar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el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vocabulario</a:t>
            </a:r>
            <a:r>
              <a:rPr lang="en-US" sz="2400">
                <a:latin typeface="Aptos Light" panose="020B0004020202020204" pitchFamily="34" charset="0"/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Practicar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los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patrones</a:t>
            </a:r>
            <a:r>
              <a:rPr lang="en-US" sz="2400">
                <a:latin typeface="Aptos Light" panose="020B0004020202020204" pitchFamily="34" charset="0"/>
              </a:rPr>
              <a:t> de </a:t>
            </a:r>
            <a:r>
              <a:rPr lang="en-US" sz="2400" err="1">
                <a:latin typeface="Aptos Light" panose="020B0004020202020204" pitchFamily="34" charset="0"/>
              </a:rPr>
              <a:t>comunicación</a:t>
            </a:r>
            <a:endParaRPr lang="en-US" sz="2400">
              <a:latin typeface="Aptos Light" panose="020B000402020202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2400" b="1" err="1">
                <a:solidFill>
                  <a:srgbClr val="01B6D1"/>
                </a:solidFill>
                <a:latin typeface="Aptos Light" panose="020B0004020202020204" pitchFamily="34" charset="0"/>
              </a:rPr>
              <a:t>Práctica</a:t>
            </a:r>
            <a:r>
              <a:rPr lang="en-US" sz="2400" b="1">
                <a:solidFill>
                  <a:srgbClr val="01B6D1"/>
                </a:solidFill>
                <a:latin typeface="Aptos Light" panose="020B0004020202020204" pitchFamily="34" charset="0"/>
              </a:rPr>
              <a:t> </a:t>
            </a:r>
            <a:r>
              <a:rPr lang="en-US" sz="2400" b="1" err="1">
                <a:solidFill>
                  <a:srgbClr val="01B6D1"/>
                </a:solidFill>
                <a:latin typeface="Aptos Light" panose="020B0004020202020204" pitchFamily="34" charset="0"/>
              </a:rPr>
              <a:t>diaria</a:t>
            </a:r>
            <a:r>
              <a:rPr lang="en-US" sz="2400" b="1">
                <a:solidFill>
                  <a:srgbClr val="01B6D1"/>
                </a:solidFill>
                <a:latin typeface="Aptos Light" panose="020B00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Incorporar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el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inglés</a:t>
            </a:r>
            <a:r>
              <a:rPr lang="en-US" sz="2400">
                <a:latin typeface="Aptos Light" panose="020B0004020202020204" pitchFamily="34" charset="0"/>
              </a:rPr>
              <a:t> a sus </a:t>
            </a:r>
            <a:r>
              <a:rPr lang="en-US" sz="2400" err="1">
                <a:latin typeface="Aptos Light" panose="020B0004020202020204" pitchFamily="34" charset="0"/>
              </a:rPr>
              <a:t>actividades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diarias</a:t>
            </a:r>
            <a:endParaRPr lang="en-US" sz="2400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err="1">
                <a:latin typeface="Aptos Light" panose="020B0004020202020204" pitchFamily="34" charset="0"/>
              </a:rPr>
              <a:t>Orar</a:t>
            </a:r>
            <a:r>
              <a:rPr lang="en-US" sz="2400">
                <a:latin typeface="Aptos Light" panose="020B0004020202020204" pitchFamily="34" charset="0"/>
              </a:rPr>
              <a:t> a menudo </a:t>
            </a:r>
            <a:r>
              <a:rPr lang="en-US" sz="2400" err="1">
                <a:latin typeface="Aptos Light" panose="020B0004020202020204" pitchFamily="34" charset="0"/>
              </a:rPr>
              <a:t>sobre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cómo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r>
              <a:rPr lang="en-US" sz="2400" err="1">
                <a:latin typeface="Aptos Light" panose="020B0004020202020204" pitchFamily="34" charset="0"/>
              </a:rPr>
              <a:t>mejorar</a:t>
            </a:r>
            <a:r>
              <a:rPr lang="en-US" sz="2400">
                <a:latin typeface="Aptos Light" panose="020B0004020202020204" pitchFamily="34" charset="0"/>
              </a:rPr>
              <a:t> </a:t>
            </a:r>
            <a:endParaRPr lang="en-US" sz="2400">
              <a:latin typeface="Apto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>
              <a:latin typeface="Aptos Light"/>
              <a:ea typeface="Calibri Light"/>
            </a:endParaRPr>
          </a:p>
          <a:p>
            <a:endParaRPr lang="en-US">
              <a:ea typeface="Calibri Light"/>
            </a:endParaRPr>
          </a:p>
        </p:txBody>
      </p:sp>
      <p:pic>
        <p:nvPicPr>
          <p:cNvPr id="2" name="Picture Placeholder 1" descr="A diagram of a study&#10;&#10;Description automatically generated">
            <a:extLst>
              <a:ext uri="{FF2B5EF4-FFF2-40B4-BE49-F238E27FC236}">
                <a16:creationId xmlns:a16="http://schemas.microsoft.com/office/drawing/2014/main" id="{E5D94606-8663-9DF9-DF00-65277C8455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5" r="4093"/>
          <a:stretch/>
        </p:blipFill>
        <p:spPr>
          <a:xfrm>
            <a:off x="-1" y="1435011"/>
            <a:ext cx="4249553" cy="454366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3B910EC-34AC-6DB1-B89F-199A3B1F5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221651"/>
            <a:ext cx="5934916" cy="426720"/>
          </a:xfrm>
        </p:spPr>
        <p:txBody>
          <a:bodyPr>
            <a:noAutofit/>
          </a:bodyPr>
          <a:lstStyle/>
          <a:p>
            <a:r>
              <a:rPr lang="en-US">
                <a:latin typeface="Aptos Light" panose="020B0004020202020204" pitchFamily="34" charset="0"/>
              </a:rPr>
              <a:t>¿</a:t>
            </a:r>
            <a:r>
              <a:rPr lang="en-US" err="1">
                <a:latin typeface="Aptos Light" panose="020B0004020202020204" pitchFamily="34" charset="0"/>
              </a:rPr>
              <a:t>Qué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hará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en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EnglishConnect</a:t>
            </a:r>
            <a:r>
              <a:rPr lang="en-US">
                <a:latin typeface="Aptos Light" panose="020B00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579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82125759-0CFD-004D-ABB2-3015AF0D9A6C}"/>
              </a:ext>
            </a:extLst>
          </p:cNvPr>
          <p:cNvSpPr/>
          <p:nvPr/>
        </p:nvSpPr>
        <p:spPr>
          <a:xfrm>
            <a:off x="4140197" y="1934453"/>
            <a:ext cx="4332021" cy="4430035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2D15CD-224C-6E00-EB40-869DE2283308}"/>
              </a:ext>
            </a:extLst>
          </p:cNvPr>
          <p:cNvSpPr txBox="1"/>
          <p:nvPr/>
        </p:nvSpPr>
        <p:spPr>
          <a:xfrm>
            <a:off x="7115861" y="1228073"/>
            <a:ext cx="300547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Principios espirituales del aprendizaje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137979-EE06-48DB-4A19-5C29737597B7}"/>
              </a:ext>
            </a:extLst>
          </p:cNvPr>
          <p:cNvSpPr txBox="1"/>
          <p:nvPr/>
        </p:nvSpPr>
        <p:spPr>
          <a:xfrm>
            <a:off x="1583232" y="2980470"/>
            <a:ext cx="2656831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pPr marL="251460"/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Grupos de conversación interactivos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0D37F-8C67-1ED4-0FDC-D1EA0BFA2991}"/>
              </a:ext>
            </a:extLst>
          </p:cNvPr>
          <p:cNvSpPr txBox="1"/>
          <p:nvPr/>
        </p:nvSpPr>
        <p:spPr>
          <a:xfrm>
            <a:off x="9141187" y="3091831"/>
            <a:ext cx="31567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Herramientas para acelerar el aprendizaje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8F859-8BD4-214D-5434-7BF458F398D5}"/>
              </a:ext>
            </a:extLst>
          </p:cNvPr>
          <p:cNvSpPr txBox="1"/>
          <p:nvPr/>
        </p:nvSpPr>
        <p:spPr>
          <a:xfrm>
            <a:off x="2100364" y="4972566"/>
            <a:ext cx="213969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indent="0">
              <a:buNone/>
            </a:pPr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Práctica, </a:t>
            </a:r>
            <a:br>
              <a:rPr lang="pl-PL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</a:br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comentarios y sugerencias personalizados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7815A5-930D-690B-A381-12B220BE08B2}"/>
              </a:ext>
            </a:extLst>
          </p:cNvPr>
          <p:cNvSpPr/>
          <p:nvPr/>
        </p:nvSpPr>
        <p:spPr>
          <a:xfrm>
            <a:off x="7213056" y="4944196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AB8554-2BCB-5891-6DFD-0D949EF4DB1E}"/>
              </a:ext>
            </a:extLst>
          </p:cNvPr>
          <p:cNvSpPr/>
          <p:nvPr/>
        </p:nvSpPr>
        <p:spPr>
          <a:xfrm>
            <a:off x="7580556" y="2785409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46DAEFA-942F-72B0-CF21-3A00C7F4B609}"/>
              </a:ext>
            </a:extLst>
          </p:cNvPr>
          <p:cNvSpPr/>
          <p:nvPr/>
        </p:nvSpPr>
        <p:spPr>
          <a:xfrm>
            <a:off x="5596061" y="1273930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51EE2E1-84AC-C563-C8B1-E5BD90B3EDD1}"/>
              </a:ext>
            </a:extLst>
          </p:cNvPr>
          <p:cNvSpPr/>
          <p:nvPr/>
        </p:nvSpPr>
        <p:spPr>
          <a:xfrm>
            <a:off x="3550559" y="2778583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11" descr="A group of people with a speech bubble&#10;&#10;Description automatically generated">
            <a:extLst>
              <a:ext uri="{FF2B5EF4-FFF2-40B4-BE49-F238E27FC236}">
                <a16:creationId xmlns:a16="http://schemas.microsoft.com/office/drawing/2014/main" id="{4C21E4DE-AD0C-6631-46C8-0E26D6B8A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425" y="2867190"/>
            <a:ext cx="1221276" cy="1221276"/>
          </a:xfrm>
          <a:prstGeom prst="rect">
            <a:avLst/>
          </a:prstGeom>
        </p:spPr>
      </p:pic>
      <p:pic>
        <p:nvPicPr>
          <p:cNvPr id="13" name="Picture 12" descr="A hands clapping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C858E57C-8B47-1565-07C0-478DEF2EF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569" y="1340746"/>
            <a:ext cx="1221276" cy="1221276"/>
          </a:xfrm>
          <a:prstGeom prst="rect">
            <a:avLst/>
          </a:prstGeom>
        </p:spPr>
      </p:pic>
      <p:pic>
        <p:nvPicPr>
          <p:cNvPr id="14" name="Picture 13" descr="A green and blue book with a person in the middle&#10;&#10;Description automatically generated">
            <a:extLst>
              <a:ext uri="{FF2B5EF4-FFF2-40B4-BE49-F238E27FC236}">
                <a16:creationId xmlns:a16="http://schemas.microsoft.com/office/drawing/2014/main" id="{1DFB9369-4D92-3F67-7C38-2056F3120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4457" y="2804736"/>
            <a:ext cx="1348533" cy="134853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D591ACED-A8D0-6548-8F3D-EF536BF83966}"/>
              </a:ext>
            </a:extLst>
          </p:cNvPr>
          <p:cNvSpPr/>
          <p:nvPr/>
        </p:nvSpPr>
        <p:spPr>
          <a:xfrm>
            <a:off x="4122377" y="4944196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CE1F8D-AACE-9986-30CF-4C78303440EF}"/>
              </a:ext>
            </a:extLst>
          </p:cNvPr>
          <p:cNvSpPr txBox="1"/>
          <p:nvPr/>
        </p:nvSpPr>
        <p:spPr>
          <a:xfrm>
            <a:off x="8898290" y="5269621"/>
            <a:ext cx="300547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Enfoque en la comunicación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4CAF5E8-299C-F292-D020-DC6A6B5929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349986" y="5176067"/>
            <a:ext cx="1138501" cy="1138501"/>
          </a:xfrm>
          <a:prstGeom prst="rect">
            <a:avLst/>
          </a:prstGeom>
        </p:spPr>
      </p:pic>
      <p:pic>
        <p:nvPicPr>
          <p:cNvPr id="18" name="Picture 17" descr="A green tick in a circle&#10;&#10;Description automatically generated">
            <a:extLst>
              <a:ext uri="{FF2B5EF4-FFF2-40B4-BE49-F238E27FC236}">
                <a16:creationId xmlns:a16="http://schemas.microsoft.com/office/drawing/2014/main" id="{6ECE6D17-D272-7024-6E8A-C825062BE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2377" y="4980074"/>
            <a:ext cx="1348533" cy="1348533"/>
          </a:xfrm>
          <a:prstGeom prst="rect">
            <a:avLst/>
          </a:prstGeom>
        </p:spPr>
      </p:pic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34DF9C56-4AAE-28EC-6B95-BE58BD054363}"/>
              </a:ext>
            </a:extLst>
          </p:cNvPr>
          <p:cNvSpPr txBox="1">
            <a:spLocks/>
          </p:cNvSpPr>
          <p:nvPr/>
        </p:nvSpPr>
        <p:spPr>
          <a:xfrm>
            <a:off x="612073" y="281238"/>
            <a:ext cx="7278314" cy="517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 Light" panose="020B0004020202020204" pitchFamily="34" charset="0"/>
              </a:rPr>
              <a:t>La </a:t>
            </a:r>
            <a:r>
              <a:rPr kumimoji="0" lang="en-US" sz="320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ptos Light" panose="020B0004020202020204" pitchFamily="34" charset="0"/>
              </a:rPr>
              <a:t>Experiencia</a:t>
            </a:r>
            <a:r>
              <a:rPr kumimoji="0" lang="en-US" sz="320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 Light" panose="020B0004020202020204" pitchFamily="34" charset="0"/>
              </a:rPr>
              <a:t> de English</a:t>
            </a:r>
            <a:r>
              <a:rPr lang="en-US">
                <a:latin typeface="Aptos Light" panose="020B0004020202020204" pitchFamily="34" charset="0"/>
              </a:rPr>
              <a:t>C</a:t>
            </a:r>
            <a:r>
              <a:rPr kumimoji="0" lang="en-US" sz="320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ptos Light" panose="020B0004020202020204" pitchFamily="34" charset="0"/>
              </a:rPr>
              <a:t>onnect</a:t>
            </a:r>
            <a:endParaRPr kumimoji="0" lang="en-US" sz="320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ptos Light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525189-B25F-A2F2-8BB7-8F657AC031FF}"/>
              </a:ext>
            </a:extLst>
          </p:cNvPr>
          <p:cNvSpPr txBox="1"/>
          <p:nvPr/>
        </p:nvSpPr>
        <p:spPr>
          <a:xfrm>
            <a:off x="700562" y="781216"/>
            <a:ext cx="5269932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r>
              <a:rPr lang="es-419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Aprenda en un e</a:t>
            </a:r>
            <a:r>
              <a:rPr lang="es-419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ROBOTO SLAB LIGHT" pitchFamily="2" charset="0"/>
                <a:cs typeface="Calibri Light"/>
              </a:rPr>
              <a:t>ntorno </a:t>
            </a:r>
            <a:r>
              <a:rPr lang="es-419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único de fe, compañerismo y crecimiento</a:t>
            </a:r>
          </a:p>
        </p:txBody>
      </p:sp>
    </p:spTree>
    <p:extLst>
      <p:ext uri="{BB962C8B-B14F-4D97-AF65-F5344CB8AC3E}">
        <p14:creationId xmlns:p14="http://schemas.microsoft.com/office/powerpoint/2010/main" val="364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EnglishConnect">
      <a:dk1>
        <a:sysClr val="windowText" lastClr="000000"/>
      </a:dk1>
      <a:lt1>
        <a:sysClr val="window" lastClr="FFFFFF"/>
      </a:lt1>
      <a:dk2>
        <a:srgbClr val="58595B"/>
      </a:dk2>
      <a:lt2>
        <a:srgbClr val="E6E7E8"/>
      </a:lt2>
      <a:accent1>
        <a:srgbClr val="01B6D1"/>
      </a:accent1>
      <a:accent2>
        <a:srgbClr val="6DB344"/>
      </a:accent2>
      <a:accent3>
        <a:srgbClr val="FAA61A"/>
      </a:accent3>
      <a:accent4>
        <a:srgbClr val="592569"/>
      </a:accent4>
      <a:accent5>
        <a:srgbClr val="318D43"/>
      </a:accent5>
      <a:accent6>
        <a:srgbClr val="235C35"/>
      </a:accent6>
      <a:hlink>
        <a:srgbClr val="003057"/>
      </a:hlink>
      <a:folHlink>
        <a:srgbClr val="E77C26"/>
      </a:folHlink>
    </a:clrScheme>
    <a:fontScheme name="BYU-Pathway">
      <a:majorFont>
        <a:latin typeface="Aptos"/>
        <a:ea typeface=""/>
        <a:cs typeface=""/>
      </a:majorFont>
      <a:minorFont>
        <a:latin typeface="Apto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VSG Green 20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6DB344"/>
      </a:accent1>
      <a:accent2>
        <a:srgbClr val="3CAABB"/>
      </a:accent2>
      <a:accent3>
        <a:srgbClr val="F19D32"/>
      </a:accent3>
      <a:accent4>
        <a:srgbClr val="89519B"/>
      </a:accent4>
      <a:accent5>
        <a:srgbClr val="065577"/>
      </a:accent5>
      <a:accent6>
        <a:srgbClr val="000000"/>
      </a:accent6>
      <a:hlink>
        <a:srgbClr val="A2C03C"/>
      </a:hlink>
      <a:folHlink>
        <a:srgbClr val="A2C0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32" ma:contentTypeDescription="Create a new document." ma:contentTypeScope="" ma:versionID="5ba319d75902f0c909f3cc8d29c13b0a">
  <xsd:schema xmlns:xsd="http://www.w3.org/2001/XMLSchema" xmlns:xs="http://www.w3.org/2001/XMLSchema" xmlns:p="http://schemas.microsoft.com/office/2006/metadata/properties" xmlns:ns2="99b7238d-aad9-4b76-aaaa-43d703024f67" xmlns:ns3="10ae4b11-f6d3-4c60-bcd1-5d021da4370d" xmlns:ns4="86a4b93c-d1cc-4bd3-af56-561b2e2f2c4a" targetNamespace="http://schemas.microsoft.com/office/2006/metadata/properties" ma:root="true" ma:fieldsID="ae44f2d6b37175456f5ae4a2a3f09d7a" ns2:_="" ns3:_="" ns4:_="">
    <xsd:import namespace="99b7238d-aad9-4b76-aaaa-43d703024f67"/>
    <xsd:import namespace="10ae4b11-f6d3-4c60-bcd1-5d021da4370d"/>
    <xsd:import namespace="86a4b93c-d1cc-4bd3-af56-561b2e2f2c4a"/>
    <xsd:element name="properties">
      <xsd:complexType>
        <xsd:sequence>
          <xsd:element name="documentManagement">
            <xsd:complexType>
              <xsd:all>
                <xsd:element ref="ns2:Thumbnail" minOccurs="0"/>
                <xsd:element ref="ns2:Picture" minOccurs="0"/>
                <xsd:element ref="ns2:Caption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4:TaxCatchAll" minOccurs="0"/>
                <xsd:element ref="ns2:MediaLengthInSeconds" minOccurs="0"/>
                <xsd:element ref="ns2:lcf76f155ced4ddcb4097134ff3c332f" minOccurs="0"/>
                <xsd:element ref="ns2:CanvaTemplates" minOccurs="0"/>
                <xsd:element ref="ns2:MediaServiceSearchProperties" minOccurs="0"/>
                <xsd:element ref="ns2:MediaServiceObjectDetectorVersions" minOccurs="0"/>
                <xsd:element ref="ns2:Country" minOccurs="0"/>
                <xsd:element ref="ns2:ApprovalStatus" minOccurs="0"/>
                <xsd:element ref="ns2:Photographer" minOccurs="0"/>
                <xsd:element ref="ns2: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Thumbnail" ma:index="2" nillable="true" ma:displayName="Thumbnail" ma:format="Image" ma:internalName="Thumbnai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icture" ma:index="4" nillable="true" ma:displayName="Picture" ma:format="Image" ma:internalName="Pictur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ption" ma:index="5" nillable="true" ma:displayName="Caption" ma:format="Dropdown" ma:internalName="Caption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OCR" ma:index="12" nillable="true" ma:displayName="MediaServiceOCR" ma:hidden="true" ma:internalName="MediaServiceOCR" ma:readOnly="true">
      <xsd:simpleType>
        <xsd:restriction base="dms:Note"/>
      </xsd:simpleType>
    </xsd:element>
    <xsd:element name="MediaServiceLocation" ma:index="13" nillable="true" ma:displayName="MediaServiceLocation" ma:hidden="true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25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anvaTemplates" ma:index="29" nillable="true" ma:displayName="Canva Templates" ma:description="https://www.canva.com/design/DAFDr3Cjuw4/VzWfHKhzL7vp3IpiR5tA4A/edit?utm_content=DAFDr3Cjuw4&amp;utm_campaign=designshare&amp;utm_medium=link2&amp;utm_source=sharebutton" ma:format="Hyperlink" ma:internalName="CanvaTemplate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untry" ma:index="32" nillable="true" ma:displayName="Country" ma:description="What country is the subject from " ma:format="Dropdown" ma:internalName="Country">
      <xsd:simpleType>
        <xsd:restriction base="dms:Text">
          <xsd:maxLength value="255"/>
        </xsd:restriction>
      </xsd:simpleType>
    </xsd:element>
    <xsd:element name="ApprovalStatus" ma:index="33" nillable="true" ma:displayName="Approval Status" ma:format="Dropdown" ma:internalName="ApprovalStatus">
      <xsd:simpleType>
        <xsd:restriction base="dms:Choice">
          <xsd:enumeration value="Approved"/>
          <xsd:enumeration value="Draft"/>
        </xsd:restriction>
      </xsd:simpleType>
    </xsd:element>
    <xsd:element name="Photographer" ma:index="34" nillable="true" ma:displayName="Photographer" ma:format="Dropdown" ma:internalName="Photographer">
      <xsd:simpleType>
        <xsd:restriction base="dms:Text">
          <xsd:maxLength value="255"/>
        </xsd:restriction>
      </xsd:simpleType>
    </xsd:element>
    <xsd:element name="Status" ma:index="35" nillable="true" ma:displayName="Use Status" ma:format="Dropdown" ma:internalName="Status">
      <xsd:simpleType>
        <xsd:restriction base="dms:Choice">
          <xsd:enumeration value="Final"/>
          <xsd:enumeration value="Draft"/>
          <xsd:enumeration value="Not in Use – Final"/>
        </xsd:restriction>
      </xsd:simpleType>
    </xsd:element>
    <xsd:element name="MediaServiceBillingMetadata" ma:index="3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2" nillable="true" ma:taxonomy="true" ma:internalName="TaxKeywordTaxHTField" ma:taxonomyFieldName="TaxKeyword" ma:displayName="Enterprise Keywords" ma:readOnly="false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a4b93c-d1cc-4bd3-af56-561b2e2f2c4a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b7238d-aad9-4b76-aaaa-43d703024f67">
      <Terms xmlns="http://schemas.microsoft.com/office/infopath/2007/PartnerControls"/>
    </lcf76f155ced4ddcb4097134ff3c332f>
    <TaxCatchAll xmlns="86a4b93c-d1cc-4bd3-af56-561b2e2f2c4a" xsi:nil="true"/>
    <TaxKeywordTaxHTField xmlns="10ae4b11-f6d3-4c60-bcd1-5d021da4370d">
      <Terms xmlns="http://schemas.microsoft.com/office/infopath/2007/PartnerControls"/>
    </TaxKeywordTaxHTField>
    <CanvaTemplates xmlns="99b7238d-aad9-4b76-aaaa-43d703024f67">
      <Url xsi:nil="true"/>
      <Description xsi:nil="true"/>
    </CanvaTemplates>
    <Caption xmlns="99b7238d-aad9-4b76-aaaa-43d703024f67" xsi:nil="true"/>
    <Thumbnail xmlns="99b7238d-aad9-4b76-aaaa-43d703024f67">
      <Url xsi:nil="true"/>
      <Description xsi:nil="true"/>
    </Thumbnail>
    <Picture xmlns="99b7238d-aad9-4b76-aaaa-43d703024f67">
      <Url xsi:nil="true"/>
      <Description xsi:nil="true"/>
    </Picture>
    <Country xmlns="99b7238d-aad9-4b76-aaaa-43d703024f67" xsi:nil="true"/>
    <ApprovalStatus xmlns="99b7238d-aad9-4b76-aaaa-43d703024f67" xsi:nil="true"/>
    <Photographer xmlns="99b7238d-aad9-4b76-aaaa-43d703024f67" xsi:nil="true"/>
    <Status xmlns="99b7238d-aad9-4b76-aaaa-43d703024f6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DDF1B2-822B-4941-9423-D2D5FD2DF09E}">
  <ds:schemaRefs>
    <ds:schemaRef ds:uri="10ae4b11-f6d3-4c60-bcd1-5d021da4370d"/>
    <ds:schemaRef ds:uri="86a4b93c-d1cc-4bd3-af56-561b2e2f2c4a"/>
    <ds:schemaRef ds:uri="99b7238d-aad9-4b76-aaaa-43d703024f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A90BD2A-8CC1-4EE5-9AB9-075BC8F24E72}">
  <ds:schemaRefs>
    <ds:schemaRef ds:uri="10ae4b11-f6d3-4c60-bcd1-5d021da4370d"/>
    <ds:schemaRef ds:uri="86a4b93c-d1cc-4bd3-af56-561b2e2f2c4a"/>
    <ds:schemaRef ds:uri="99b7238d-aad9-4b76-aaaa-43d703024f67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BF678CE-7410-4DAD-BFC2-810DEBBD81D4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1519</Words>
  <Application>Microsoft Macintosh PowerPoint</Application>
  <PresentationFormat>Widescreen</PresentationFormat>
  <Paragraphs>186</Paragraphs>
  <Slides>28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Aptos</vt:lpstr>
      <vt:lpstr>Aptos Light</vt:lpstr>
      <vt:lpstr>Arial</vt:lpstr>
      <vt:lpstr>Calibri</vt:lpstr>
      <vt:lpstr>Calibri Light</vt:lpstr>
      <vt:lpstr>McKay ldsLat</vt:lpstr>
      <vt:lpstr>Open Sans</vt:lpstr>
      <vt:lpstr>Open Sans Light</vt:lpstr>
      <vt:lpstr>Roboto Slab</vt:lpstr>
      <vt:lpstr>Roboto Slab Light</vt:lpstr>
      <vt:lpstr>Office Theme</vt:lpstr>
      <vt:lpstr>1_Office Theme</vt:lpstr>
      <vt:lpstr>PowerPoint Presentation</vt:lpstr>
      <vt:lpstr>PowerPoint Presentation</vt:lpstr>
      <vt:lpstr>Niveles y público</vt:lpstr>
      <vt:lpstr>PowerPoint Presentation</vt:lpstr>
      <vt:lpstr>PowerPoint Presentation</vt:lpstr>
      <vt:lpstr>PowerPoint Presentation</vt:lpstr>
      <vt:lpstr>PowerPoint Presentation</vt:lpstr>
      <vt:lpstr>¿Qué hará en EnglishConnect?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Patrones para Acelerar el Aprendizaje</vt:lpstr>
      <vt:lpstr>PowerPoint Presentation</vt:lpstr>
      <vt:lpstr>PowerPoint Presentation</vt:lpstr>
      <vt:lpstr>PowerPoint Presentation</vt:lpstr>
      <vt:lpstr>Fluidez en inglés e ingresos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Cómo participar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Galbuchi</dc:creator>
  <cp:lastModifiedBy>Eric Eames</cp:lastModifiedBy>
  <cp:revision>3</cp:revision>
  <dcterms:created xsi:type="dcterms:W3CDTF">2024-04-19T00:51:12Z</dcterms:created>
  <dcterms:modified xsi:type="dcterms:W3CDTF">2025-05-09T15:06:17Z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MediaServiceImageTags">
    <vt:lpwstr/>
  </property>
  <property fmtid="{D5CDD505-2E9C-101B-9397-08002B2CF9AE}" pid="4" name="ContentTypeId">
    <vt:lpwstr>0x010100D15FD9DCFAAD0A439D68C893F04135D8</vt:lpwstr>
  </property>
</Properties>
</file>